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61" r:id="rId6"/>
    <p:sldId id="262" r:id="rId7"/>
    <p:sldId id="263" r:id="rId8"/>
    <p:sldId id="264" r:id="rId9"/>
    <p:sldId id="269" r:id="rId10"/>
    <p:sldId id="270" r:id="rId11"/>
    <p:sldId id="271" r:id="rId12"/>
    <p:sldId id="259" r:id="rId13"/>
    <p:sldId id="260" r:id="rId14"/>
    <p:sldId id="265" r:id="rId15"/>
    <p:sldId id="267" r:id="rId16"/>
    <p:sldId id="266" r:id="rId17"/>
    <p:sldId id="268" r:id="rId18"/>
    <p:sldId id="272" r:id="rId19"/>
    <p:sldId id="275" r:id="rId20"/>
    <p:sldId id="273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F9634-C916-40EE-8CC5-8E053B5239DE}" type="datetimeFigureOut">
              <a:rPr lang="it-IT" smtClean="0"/>
              <a:pPr/>
              <a:t>27/02/2020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E50EA-C4FA-4A17-84AE-5149A896B67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youtube.com/watch?v=fephtrPt6wk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sg9sCOXFIk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yod3wMbFHU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780928"/>
            <a:ext cx="180005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0" y="444988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Ministero dell’Istruzione</a:t>
            </a:r>
          </a:p>
          <a:p>
            <a:pPr algn="ctr"/>
            <a:r>
              <a:rPr lang="it-IT" dirty="0" smtClean="0"/>
              <a:t>Istituto Comprensivo Statale “G. A. BOSSI”</a:t>
            </a:r>
          </a:p>
          <a:p>
            <a:pPr algn="ctr"/>
            <a:r>
              <a:rPr lang="it-IT" dirty="0" smtClean="0"/>
              <a:t>Via Dante 5 - 21052 Busto Arsizio 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79512" y="620688"/>
            <a:ext cx="87849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SPHERES OF OUR PLANET</a:t>
            </a:r>
          </a:p>
          <a:p>
            <a:pPr algn="ctr"/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CLIL – 2019/20</a:t>
            </a:r>
          </a:p>
          <a:p>
            <a:pPr algn="ctr"/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Mattia </a:t>
            </a:r>
            <a:r>
              <a:rPr lang="it-IT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Castiglioni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isultato immagini per cumuli"/>
          <p:cNvPicPr>
            <a:picLocks noChangeAspect="1" noChangeArrowheads="1"/>
          </p:cNvPicPr>
          <p:nvPr/>
        </p:nvPicPr>
        <p:blipFill>
          <a:blip r:embed="rId2" cstate="print"/>
          <a:srcRect l="25216" r="12715"/>
          <a:stretch>
            <a:fillRect/>
          </a:stretch>
        </p:blipFill>
        <p:spPr bwMode="auto">
          <a:xfrm>
            <a:off x="539552" y="836712"/>
            <a:ext cx="2304256" cy="19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Risultato immagini per cumulonimbus"/>
          <p:cNvPicPr>
            <a:picLocks noChangeAspect="1" noChangeArrowheads="1"/>
          </p:cNvPicPr>
          <p:nvPr/>
        </p:nvPicPr>
        <p:blipFill>
          <a:blip r:embed="rId3" cstate="print"/>
          <a:srcRect l="5089" r="13479"/>
          <a:stretch>
            <a:fillRect/>
          </a:stretch>
        </p:blipFill>
        <p:spPr bwMode="auto">
          <a:xfrm>
            <a:off x="539552" y="2925144"/>
            <a:ext cx="2304256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4" name="Picture 6" descr="Risultato immagini per ALTOSTRATUS"/>
          <p:cNvPicPr>
            <a:picLocks noChangeAspect="1" noChangeArrowheads="1"/>
          </p:cNvPicPr>
          <p:nvPr/>
        </p:nvPicPr>
        <p:blipFill>
          <a:blip r:embed="rId4" cstate="print"/>
          <a:srcRect l="7378" r="13926" b="7407"/>
          <a:stretch>
            <a:fillRect/>
          </a:stretch>
        </p:blipFill>
        <p:spPr bwMode="auto">
          <a:xfrm>
            <a:off x="539552" y="4869160"/>
            <a:ext cx="230425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6" name="Picture 8" descr="Risultato immagini per CIRRUS CLOUD"/>
          <p:cNvPicPr>
            <a:picLocks noChangeAspect="1" noChangeArrowheads="1"/>
          </p:cNvPicPr>
          <p:nvPr/>
        </p:nvPicPr>
        <p:blipFill>
          <a:blip r:embed="rId5" cstate="print"/>
          <a:srcRect l="18002" r="15991"/>
          <a:stretch>
            <a:fillRect/>
          </a:stretch>
        </p:blipFill>
        <p:spPr bwMode="auto">
          <a:xfrm>
            <a:off x="4499992" y="1340968"/>
            <a:ext cx="2232248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8" name="Picture 10" descr="Risultato immagini per CIRROCUMULUS"/>
          <p:cNvPicPr>
            <a:picLocks noChangeAspect="1" noChangeArrowheads="1"/>
          </p:cNvPicPr>
          <p:nvPr/>
        </p:nvPicPr>
        <p:blipFill>
          <a:blip r:embed="rId6" cstate="print"/>
          <a:srcRect l="29537" r="9421"/>
          <a:stretch>
            <a:fillRect/>
          </a:stretch>
        </p:blipFill>
        <p:spPr bwMode="auto">
          <a:xfrm>
            <a:off x="4499992" y="3645224"/>
            <a:ext cx="2232248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1143000"/>
          </a:xfrm>
        </p:spPr>
        <p:txBody>
          <a:bodyPr/>
          <a:lstStyle/>
          <a:p>
            <a:r>
              <a:rPr lang="it-IT" b="1" dirty="0" smtClean="0"/>
              <a:t>TYPES </a:t>
            </a:r>
            <a:r>
              <a:rPr lang="it-IT" b="1" dirty="0" err="1" smtClean="0"/>
              <a:t>of</a:t>
            </a:r>
            <a:r>
              <a:rPr lang="it-IT" b="1" dirty="0" smtClean="0"/>
              <a:t> CLOUDS</a:t>
            </a:r>
            <a:endParaRPr lang="it-IT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755576" y="2339588"/>
            <a:ext cx="2952328" cy="369332"/>
            <a:chOff x="827584" y="971436"/>
            <a:chExt cx="2952328" cy="369332"/>
          </a:xfrm>
        </p:grpSpPr>
        <p:sp>
          <p:nvSpPr>
            <p:cNvPr id="16" name="Rettangolo 15"/>
            <p:cNvSpPr/>
            <p:nvPr/>
          </p:nvSpPr>
          <p:spPr>
            <a:xfrm>
              <a:off x="827584" y="980728"/>
              <a:ext cx="1872208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CasellaDiTesto 4"/>
            <p:cNvSpPr txBox="1"/>
            <p:nvPr/>
          </p:nvSpPr>
          <p:spPr>
            <a:xfrm>
              <a:off x="1115616" y="971436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C000"/>
                  </a:solidFill>
                </a:rPr>
                <a:t>CUMULUS</a:t>
              </a:r>
              <a:endParaRPr lang="it-IT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755576" y="4221088"/>
            <a:ext cx="2664296" cy="369332"/>
            <a:chOff x="755576" y="4139788"/>
            <a:chExt cx="2664296" cy="369332"/>
          </a:xfrm>
        </p:grpSpPr>
        <p:sp>
          <p:nvSpPr>
            <p:cNvPr id="20" name="Rettangolo 19"/>
            <p:cNvSpPr/>
            <p:nvPr/>
          </p:nvSpPr>
          <p:spPr>
            <a:xfrm>
              <a:off x="755576" y="4149080"/>
              <a:ext cx="1872208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755576" y="4139788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C000"/>
                  </a:solidFill>
                </a:rPr>
                <a:t>CUMULONIMBUS</a:t>
              </a:r>
              <a:endParaRPr lang="it-IT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2" name="Gruppo 21"/>
          <p:cNvGrpSpPr/>
          <p:nvPr/>
        </p:nvGrpSpPr>
        <p:grpSpPr>
          <a:xfrm>
            <a:off x="755576" y="6165304"/>
            <a:ext cx="2088232" cy="369332"/>
            <a:chOff x="827584" y="5877272"/>
            <a:chExt cx="2088232" cy="369332"/>
          </a:xfrm>
        </p:grpSpPr>
        <p:sp>
          <p:nvSpPr>
            <p:cNvPr id="19" name="Rettangolo 18"/>
            <p:cNvSpPr/>
            <p:nvPr/>
          </p:nvSpPr>
          <p:spPr>
            <a:xfrm>
              <a:off x="827584" y="5877272"/>
              <a:ext cx="1872208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899592" y="5877272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C000"/>
                  </a:solidFill>
                </a:rPr>
                <a:t>ALTROSTRATUS</a:t>
              </a:r>
              <a:endParaRPr lang="it-IT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3" name="Gruppo 22"/>
          <p:cNvGrpSpPr/>
          <p:nvPr/>
        </p:nvGrpSpPr>
        <p:grpSpPr>
          <a:xfrm>
            <a:off x="4716016" y="2699628"/>
            <a:ext cx="3168352" cy="369332"/>
            <a:chOff x="4716016" y="2699628"/>
            <a:chExt cx="3168352" cy="369332"/>
          </a:xfrm>
        </p:grpSpPr>
        <p:sp>
          <p:nvSpPr>
            <p:cNvPr id="18" name="Rettangolo 17"/>
            <p:cNvSpPr/>
            <p:nvPr/>
          </p:nvSpPr>
          <p:spPr>
            <a:xfrm>
              <a:off x="4716016" y="2708920"/>
              <a:ext cx="1872208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5220072" y="2699628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C000"/>
                  </a:solidFill>
                </a:rPr>
                <a:t>CIRRUS</a:t>
              </a:r>
              <a:endParaRPr lang="it-IT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15" name="Rettangolo 14"/>
          <p:cNvSpPr/>
          <p:nvPr/>
        </p:nvSpPr>
        <p:spPr>
          <a:xfrm>
            <a:off x="4716016" y="5013176"/>
            <a:ext cx="18722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4788024" y="501317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C000"/>
                </a:solidFill>
              </a:rPr>
              <a:t>CIRROCUMULUS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TRY TO RECOGNIZE THESE KINDS OF </a:t>
            </a:r>
            <a:r>
              <a:rPr lang="it-IT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CLOUDS</a:t>
            </a:r>
            <a:endParaRPr lang="it-I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8674" name="Picture 2" descr="Risultato immagini per CIRROCUMU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904656" cy="4428492"/>
          </a:xfrm>
          <a:prstGeom prst="rect">
            <a:avLst/>
          </a:prstGeom>
          <a:noFill/>
        </p:spPr>
      </p:pic>
      <p:pic>
        <p:nvPicPr>
          <p:cNvPr id="28676" name="Picture 4" descr="Risultato immagini per CUMU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8244408" cy="4628892"/>
          </a:xfrm>
          <a:prstGeom prst="rect">
            <a:avLst/>
          </a:prstGeom>
          <a:noFill/>
        </p:spPr>
      </p:pic>
      <p:pic>
        <p:nvPicPr>
          <p:cNvPr id="28678" name="Picture 6" descr="Risultato immagini per CUMUL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484784"/>
            <a:ext cx="7488832" cy="4990605"/>
          </a:xfrm>
          <a:prstGeom prst="rect">
            <a:avLst/>
          </a:prstGeom>
          <a:noFill/>
        </p:spPr>
      </p:pic>
      <p:pic>
        <p:nvPicPr>
          <p:cNvPr id="28680" name="Picture 8" descr="Risultato immagini per CIRRUS CLOU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1412776"/>
            <a:ext cx="7200800" cy="5400600"/>
          </a:xfrm>
          <a:prstGeom prst="rect">
            <a:avLst/>
          </a:prstGeom>
          <a:noFill/>
        </p:spPr>
      </p:pic>
      <p:pic>
        <p:nvPicPr>
          <p:cNvPr id="28682" name="Picture 10" descr="Risultato immagini per CIRRUS CLOU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584176"/>
            <a:ext cx="8797687" cy="4941168"/>
          </a:xfrm>
          <a:prstGeom prst="rect">
            <a:avLst/>
          </a:prstGeom>
          <a:noFill/>
        </p:spPr>
      </p:pic>
      <p:pic>
        <p:nvPicPr>
          <p:cNvPr id="28684" name="Picture 12" descr="Risultato immagini per CUMULUSNIMBU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412776"/>
            <a:ext cx="8856984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The atmosphere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extremely</a:t>
            </a:r>
            <a:r>
              <a:rPr lang="it-IT" dirty="0" smtClean="0"/>
              <a:t> </a:t>
            </a:r>
            <a:r>
              <a:rPr lang="it-IT" b="1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Allows</a:t>
            </a:r>
            <a:r>
              <a:rPr lang="it-IT" dirty="0" smtClean="0"/>
              <a:t> </a:t>
            </a:r>
            <a:r>
              <a:rPr lang="it-IT" dirty="0" err="1" smtClean="0"/>
              <a:t>us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b="1" dirty="0" err="1" smtClean="0"/>
              <a:t>breathe</a:t>
            </a:r>
            <a:endParaRPr lang="it-IT" b="1" dirty="0" smtClean="0"/>
          </a:p>
          <a:p>
            <a:r>
              <a:rPr lang="it-IT" b="1" dirty="0" err="1" smtClean="0"/>
              <a:t>It</a:t>
            </a:r>
            <a:r>
              <a:rPr lang="it-IT" b="1" dirty="0" smtClean="0"/>
              <a:t> </a:t>
            </a:r>
            <a:r>
              <a:rPr lang="it-IT" b="1" dirty="0" err="1" smtClean="0"/>
              <a:t>absorbs</a:t>
            </a:r>
            <a:r>
              <a:rPr lang="it-IT" dirty="0" smtClean="0"/>
              <a:t> </a:t>
            </a:r>
            <a:r>
              <a:rPr lang="it-IT" dirty="0" err="1" smtClean="0"/>
              <a:t>ultraviolet</a:t>
            </a:r>
            <a:r>
              <a:rPr lang="it-IT" dirty="0" smtClean="0"/>
              <a:t> </a:t>
            </a:r>
            <a:r>
              <a:rPr lang="it-IT" dirty="0" err="1" smtClean="0"/>
              <a:t>solar</a:t>
            </a:r>
            <a:r>
              <a:rPr lang="it-IT" dirty="0" smtClean="0"/>
              <a:t> </a:t>
            </a:r>
            <a:r>
              <a:rPr lang="it-IT" dirty="0" err="1" smtClean="0"/>
              <a:t>radiation</a:t>
            </a:r>
            <a:endParaRPr lang="it-IT" dirty="0" smtClean="0"/>
          </a:p>
          <a:p>
            <a:r>
              <a:rPr lang="it-IT" b="1" dirty="0" err="1" smtClean="0"/>
              <a:t>It</a:t>
            </a:r>
            <a:r>
              <a:rPr lang="it-IT" b="1" dirty="0" smtClean="0"/>
              <a:t> </a:t>
            </a:r>
            <a:r>
              <a:rPr lang="it-IT" b="1" dirty="0" err="1" smtClean="0"/>
              <a:t>warms</a:t>
            </a:r>
            <a:r>
              <a:rPr lang="it-IT" b="1" dirty="0" smtClean="0"/>
              <a:t> up </a:t>
            </a:r>
            <a:r>
              <a:rPr lang="it-IT" dirty="0" smtClean="0"/>
              <a:t>the </a:t>
            </a:r>
            <a:r>
              <a:rPr lang="it-IT" dirty="0" err="1" smtClean="0"/>
              <a:t>Earth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the green house </a:t>
            </a:r>
            <a:r>
              <a:rPr lang="it-IT" dirty="0" err="1" smtClean="0"/>
              <a:t>effect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83568" y="4686235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>
                <a:solidFill>
                  <a:srgbClr val="FF0000"/>
                </a:solidFill>
              </a:rPr>
              <a:t>So, </a:t>
            </a:r>
            <a:r>
              <a:rPr lang="it-IT" sz="4800" dirty="0" err="1" smtClean="0">
                <a:solidFill>
                  <a:srgbClr val="FF0000"/>
                </a:solidFill>
              </a:rPr>
              <a:t>we</a:t>
            </a:r>
            <a:r>
              <a:rPr lang="it-IT" sz="4800" dirty="0" smtClean="0">
                <a:solidFill>
                  <a:srgbClr val="FF0000"/>
                </a:solidFill>
              </a:rPr>
              <a:t> </a:t>
            </a:r>
            <a:r>
              <a:rPr lang="it-IT" sz="4800" dirty="0" err="1" smtClean="0">
                <a:solidFill>
                  <a:srgbClr val="FF0000"/>
                </a:solidFill>
              </a:rPr>
              <a:t>have</a:t>
            </a:r>
            <a:r>
              <a:rPr lang="it-IT" sz="4800" dirty="0" smtClean="0">
                <a:solidFill>
                  <a:srgbClr val="FF0000"/>
                </a:solidFill>
              </a:rPr>
              <a:t> </a:t>
            </a:r>
            <a:r>
              <a:rPr lang="it-IT" sz="4800" dirty="0" err="1" smtClean="0">
                <a:solidFill>
                  <a:srgbClr val="FF0000"/>
                </a:solidFill>
              </a:rPr>
              <a:t>to</a:t>
            </a:r>
            <a:r>
              <a:rPr lang="it-IT" sz="4800" dirty="0" smtClean="0">
                <a:solidFill>
                  <a:srgbClr val="FF0000"/>
                </a:solidFill>
              </a:rPr>
              <a:t> </a:t>
            </a:r>
            <a:r>
              <a:rPr lang="it-IT" sz="4800" b="1" dirty="0" err="1" smtClean="0">
                <a:solidFill>
                  <a:srgbClr val="FF0000"/>
                </a:solidFill>
              </a:rPr>
              <a:t>protect</a:t>
            </a:r>
            <a:r>
              <a:rPr lang="it-IT" sz="4800" dirty="0" smtClean="0">
                <a:solidFill>
                  <a:srgbClr val="FF0000"/>
                </a:solidFill>
              </a:rPr>
              <a:t> </a:t>
            </a:r>
            <a:r>
              <a:rPr lang="it-IT" sz="4800" dirty="0" err="1" smtClean="0">
                <a:solidFill>
                  <a:srgbClr val="FF0000"/>
                </a:solidFill>
              </a:rPr>
              <a:t>it</a:t>
            </a:r>
            <a:r>
              <a:rPr lang="it-IT" sz="4800" dirty="0" smtClean="0">
                <a:solidFill>
                  <a:srgbClr val="FF0000"/>
                </a:solidFill>
              </a:rPr>
              <a:t>!!!!!</a:t>
            </a:r>
            <a:endParaRPr lang="it-IT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Risultato immagini per CAR air pol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996952"/>
            <a:ext cx="6744749" cy="303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POLLUTION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2" y="764704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/>
              <a:t>Air </a:t>
            </a:r>
            <a:r>
              <a:rPr lang="it-IT" sz="4000" dirty="0" err="1" smtClean="0"/>
              <a:t>pollution</a:t>
            </a:r>
            <a:r>
              <a:rPr lang="it-IT" sz="4000" dirty="0" smtClean="0"/>
              <a:t> </a:t>
            </a:r>
            <a:r>
              <a:rPr lang="it-IT" sz="4000" dirty="0" err="1" smtClean="0"/>
              <a:t>is</a:t>
            </a:r>
            <a:r>
              <a:rPr lang="it-IT" sz="4000" dirty="0" smtClean="0"/>
              <a:t> </a:t>
            </a:r>
            <a:r>
              <a:rPr lang="it-IT" sz="4000" dirty="0" err="1" smtClean="0"/>
              <a:t>one</a:t>
            </a:r>
            <a:r>
              <a:rPr lang="it-IT" sz="4000" dirty="0" smtClean="0"/>
              <a:t> </a:t>
            </a:r>
            <a:r>
              <a:rPr lang="it-IT" sz="4000" dirty="0" err="1" smtClean="0"/>
              <a:t>of</a:t>
            </a:r>
            <a:r>
              <a:rPr lang="it-IT" sz="4000" dirty="0" smtClean="0"/>
              <a:t> the </a:t>
            </a:r>
            <a:r>
              <a:rPr lang="it-IT" sz="4000" b="1" dirty="0" err="1" smtClean="0"/>
              <a:t>biggest</a:t>
            </a:r>
            <a:r>
              <a:rPr lang="it-IT" sz="4000" dirty="0" smtClean="0"/>
              <a:t> and </a:t>
            </a:r>
            <a:r>
              <a:rPr lang="it-IT" sz="4000" dirty="0" err="1" smtClean="0"/>
              <a:t>most</a:t>
            </a:r>
            <a:r>
              <a:rPr lang="it-IT" sz="4000" dirty="0" smtClean="0"/>
              <a:t> </a:t>
            </a:r>
            <a:r>
              <a:rPr lang="it-IT" sz="4000" dirty="0" err="1" smtClean="0"/>
              <a:t>important</a:t>
            </a:r>
            <a:r>
              <a:rPr lang="it-IT" sz="4000" dirty="0" smtClean="0"/>
              <a:t> </a:t>
            </a:r>
            <a:r>
              <a:rPr lang="it-IT" sz="4000" b="1" dirty="0" err="1" smtClean="0"/>
              <a:t>problems</a:t>
            </a:r>
            <a:r>
              <a:rPr lang="it-IT" sz="4000" dirty="0" smtClean="0"/>
              <a:t> </a:t>
            </a:r>
            <a:r>
              <a:rPr lang="it-IT" sz="4000" dirty="0" err="1" smtClean="0"/>
              <a:t>of</a:t>
            </a:r>
            <a:r>
              <a:rPr lang="it-IT" sz="4000" dirty="0" smtClean="0"/>
              <a:t> the </a:t>
            </a:r>
            <a:r>
              <a:rPr lang="it-IT" sz="4000" dirty="0" err="1" smtClean="0"/>
              <a:t>modern</a:t>
            </a:r>
            <a:r>
              <a:rPr lang="it-IT" sz="4000" dirty="0" smtClean="0"/>
              <a:t> </a:t>
            </a:r>
            <a:r>
              <a:rPr lang="it-IT" sz="4000" dirty="0" err="1" smtClean="0"/>
              <a:t>age</a:t>
            </a:r>
            <a:endParaRPr lang="it-IT" sz="4000" dirty="0"/>
          </a:p>
        </p:txBody>
      </p:sp>
      <p:pic>
        <p:nvPicPr>
          <p:cNvPr id="9218" name="Picture 2" descr="Risultato immagini per air poll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708920"/>
            <a:ext cx="5040560" cy="2520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pollute</a:t>
            </a:r>
            <a:r>
              <a:rPr lang="it-IT" dirty="0" smtClean="0"/>
              <a:t> the air,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breathe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chemeClr val="accent6">
                    <a:lumMod val="50000"/>
                  </a:schemeClr>
                </a:solidFill>
              </a:rPr>
              <a:t>dirty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 air</a:t>
            </a:r>
            <a:endParaRPr lang="it-IT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530" name="Picture 2" descr="Risultato immagini per air pol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885" y="1484784"/>
            <a:ext cx="6467475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Watch</a:t>
            </a:r>
            <a:r>
              <a:rPr lang="it-IT" dirty="0" smtClean="0"/>
              <a:t> the video, and </a:t>
            </a:r>
            <a:r>
              <a:rPr lang="it-IT" dirty="0" err="1" smtClean="0"/>
              <a:t>then</a:t>
            </a:r>
            <a:r>
              <a:rPr lang="it-IT" dirty="0" smtClean="0"/>
              <a:t> </a:t>
            </a:r>
            <a:r>
              <a:rPr lang="it-IT" dirty="0" err="1" smtClean="0"/>
              <a:t>tell</a:t>
            </a:r>
            <a:r>
              <a:rPr lang="it-IT" dirty="0" smtClean="0"/>
              <a:t> me, </a:t>
            </a:r>
            <a:r>
              <a:rPr lang="it-IT" dirty="0" err="1" smtClean="0"/>
              <a:t>which</a:t>
            </a:r>
            <a:r>
              <a:rPr lang="it-IT" dirty="0" smtClean="0"/>
              <a:t> are </a:t>
            </a:r>
            <a:r>
              <a:rPr lang="it-IT" b="1" dirty="0" smtClean="0"/>
              <a:t>the </a:t>
            </a:r>
            <a:r>
              <a:rPr lang="it-IT" b="1" dirty="0" err="1" smtClean="0"/>
              <a:t>main</a:t>
            </a:r>
            <a:r>
              <a:rPr lang="it-IT" b="1" dirty="0" smtClean="0"/>
              <a:t> </a:t>
            </a:r>
            <a:r>
              <a:rPr lang="it-IT" b="1" dirty="0" err="1" smtClean="0"/>
              <a:t>causes</a:t>
            </a:r>
            <a:r>
              <a:rPr lang="it-IT" b="1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air </a:t>
            </a:r>
            <a:r>
              <a:rPr lang="it-IT" dirty="0" err="1" smtClean="0"/>
              <a:t>pollution</a:t>
            </a:r>
            <a:r>
              <a:rPr lang="it-IT" dirty="0" smtClean="0"/>
              <a:t>?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907704" y="2420888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2"/>
              </a:rPr>
              <a:t>https://www.youtube.com/watch?v=fephtrPt6wk</a:t>
            </a:r>
            <a:endParaRPr lang="it-IT" dirty="0"/>
          </a:p>
        </p:txBody>
      </p:sp>
      <p:pic>
        <p:nvPicPr>
          <p:cNvPr id="23554" name="Picture 2" descr="Risultato immagini per CAR air poll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068960"/>
            <a:ext cx="6391275" cy="3200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b="1" dirty="0" err="1" smtClean="0"/>
              <a:t>causes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air </a:t>
            </a:r>
            <a:r>
              <a:rPr lang="it-IT" dirty="0" err="1" smtClean="0"/>
              <a:t>pollution</a:t>
            </a:r>
            <a:r>
              <a:rPr lang="it-IT" dirty="0" smtClean="0"/>
              <a:t> are: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67544" y="2272223"/>
            <a:ext cx="39604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 smtClean="0"/>
              <a:t>Natural</a:t>
            </a:r>
            <a:r>
              <a:rPr lang="it-IT" sz="2800" b="1" dirty="0" smtClean="0"/>
              <a:t>:</a:t>
            </a:r>
          </a:p>
          <a:p>
            <a:pPr>
              <a:buFontTx/>
              <a:buChar char="-"/>
            </a:pPr>
            <a:r>
              <a:rPr lang="it-IT" sz="2800" dirty="0" err="1" smtClean="0"/>
              <a:t>Vulcanoes</a:t>
            </a:r>
            <a:r>
              <a:rPr lang="it-IT" sz="2800" dirty="0" smtClean="0"/>
              <a:t> </a:t>
            </a:r>
            <a:r>
              <a:rPr lang="it-IT" sz="2800" dirty="0" err="1" smtClean="0"/>
              <a:t>eruption</a:t>
            </a: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/>
              <a:t> </a:t>
            </a:r>
            <a:r>
              <a:rPr lang="it-IT" sz="2800" dirty="0" err="1" smtClean="0"/>
              <a:t>dust</a:t>
            </a:r>
            <a:r>
              <a:rPr lang="it-IT" sz="2800" dirty="0" smtClean="0"/>
              <a:t> </a:t>
            </a:r>
            <a:r>
              <a:rPr lang="it-IT" sz="2800" dirty="0" err="1" smtClean="0"/>
              <a:t>storms</a:t>
            </a: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err="1" smtClean="0"/>
              <a:t>Wildfires</a:t>
            </a:r>
            <a:endParaRPr lang="it-IT" sz="2800" dirty="0" smtClean="0"/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0" y="2276872"/>
            <a:ext cx="4608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 smtClean="0"/>
              <a:t>Human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activities</a:t>
            </a:r>
            <a:r>
              <a:rPr lang="it-IT" sz="2800" b="1" dirty="0" smtClean="0"/>
              <a:t>:</a:t>
            </a:r>
          </a:p>
          <a:p>
            <a:pPr>
              <a:buFontTx/>
              <a:buChar char="-"/>
            </a:pPr>
            <a:r>
              <a:rPr lang="it-IT" sz="2800" dirty="0" smtClean="0"/>
              <a:t>Smoking </a:t>
            </a:r>
            <a:r>
              <a:rPr lang="it-IT" sz="2800" dirty="0" err="1" smtClean="0"/>
              <a:t>cigarettes</a:t>
            </a: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smtClean="0"/>
              <a:t> </a:t>
            </a:r>
            <a:r>
              <a:rPr lang="it-IT" sz="2800" dirty="0" err="1" smtClean="0"/>
              <a:t>burning</a:t>
            </a:r>
            <a:r>
              <a:rPr lang="it-IT" sz="2800" dirty="0" smtClean="0"/>
              <a:t> </a:t>
            </a:r>
            <a:r>
              <a:rPr lang="it-IT" sz="2800" dirty="0" err="1" smtClean="0"/>
              <a:t>fossil</a:t>
            </a:r>
            <a:r>
              <a:rPr lang="it-IT" sz="2800" dirty="0" smtClean="0"/>
              <a:t> </a:t>
            </a:r>
            <a:r>
              <a:rPr lang="it-IT" sz="2800" dirty="0" err="1" smtClean="0"/>
              <a:t>fuels</a:t>
            </a: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err="1" smtClean="0"/>
              <a:t>Driving</a:t>
            </a:r>
            <a:r>
              <a:rPr lang="it-IT" sz="2800" dirty="0" smtClean="0"/>
              <a:t> </a:t>
            </a:r>
            <a:r>
              <a:rPr lang="it-IT" sz="2800" dirty="0" err="1" smtClean="0"/>
              <a:t>cars</a:t>
            </a: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err="1" smtClean="0"/>
              <a:t>Toxic</a:t>
            </a:r>
            <a:r>
              <a:rPr lang="it-IT" sz="2800" dirty="0" smtClean="0"/>
              <a:t> </a:t>
            </a:r>
            <a:r>
              <a:rPr lang="it-IT" sz="2800" dirty="0" err="1" smtClean="0"/>
              <a:t>smokes</a:t>
            </a:r>
            <a:r>
              <a:rPr lang="it-IT" sz="2800" dirty="0" smtClean="0"/>
              <a:t> </a:t>
            </a:r>
            <a:r>
              <a:rPr lang="it-IT" sz="2800" dirty="0" err="1" smtClean="0"/>
              <a:t>from</a:t>
            </a:r>
            <a:r>
              <a:rPr lang="it-IT" sz="2800" dirty="0" smtClean="0"/>
              <a:t> </a:t>
            </a:r>
            <a:r>
              <a:rPr lang="it-IT" sz="2800" dirty="0" err="1" smtClean="0"/>
              <a:t>factories</a:t>
            </a:r>
            <a:endParaRPr lang="it-IT" sz="2800" dirty="0" smtClean="0"/>
          </a:p>
        </p:txBody>
      </p:sp>
      <p:cxnSp>
        <p:nvCxnSpPr>
          <p:cNvPr id="6" name="Connettore 2 5"/>
          <p:cNvCxnSpPr/>
          <p:nvPr/>
        </p:nvCxnSpPr>
        <p:spPr>
          <a:xfrm flipH="1">
            <a:off x="2627784" y="1124744"/>
            <a:ext cx="1872208" cy="108012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4499992" y="1124744"/>
            <a:ext cx="1512168" cy="108012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31640" y="5157192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rgbClr val="7030A0"/>
                </a:solidFill>
              </a:rPr>
              <a:t>HEALTH PROBLEMS!!!</a:t>
            </a:r>
            <a:endParaRPr lang="it-IT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it-IT" b="1" dirty="0" smtClean="0"/>
              <a:t>WHAT CAN WE DO?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124744"/>
            <a:ext cx="8460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-</a:t>
            </a:r>
            <a:r>
              <a:rPr lang="it-IT" sz="2400" b="1" dirty="0" smtClean="0"/>
              <a:t>STOP </a:t>
            </a:r>
            <a:r>
              <a:rPr lang="it-IT" sz="2400" dirty="0" err="1" smtClean="0"/>
              <a:t>burning</a:t>
            </a:r>
            <a:r>
              <a:rPr lang="it-IT" sz="2400" dirty="0" smtClean="0"/>
              <a:t> </a:t>
            </a:r>
            <a:r>
              <a:rPr lang="it-IT" sz="2400" dirty="0" err="1" smtClean="0"/>
              <a:t>fossil</a:t>
            </a:r>
            <a:r>
              <a:rPr lang="it-IT" sz="2400" dirty="0" smtClean="0"/>
              <a:t> </a:t>
            </a:r>
            <a:r>
              <a:rPr lang="it-IT" sz="2400" dirty="0" err="1" smtClean="0"/>
              <a:t>fuels</a:t>
            </a:r>
            <a:endParaRPr lang="it-IT" sz="2400" dirty="0" smtClean="0"/>
          </a:p>
          <a:p>
            <a:r>
              <a:rPr lang="it-IT" sz="2400" dirty="0" smtClean="0"/>
              <a:t>-</a:t>
            </a:r>
            <a:r>
              <a:rPr lang="it-IT" sz="2400" b="1" dirty="0" smtClean="0"/>
              <a:t>LIMIT </a:t>
            </a:r>
            <a:r>
              <a:rPr lang="it-IT" sz="2400" dirty="0" smtClean="0"/>
              <a:t> </a:t>
            </a:r>
            <a:r>
              <a:rPr lang="it-IT" sz="2400" dirty="0" err="1" smtClean="0"/>
              <a:t>use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cars</a:t>
            </a:r>
            <a:endParaRPr lang="it-IT" sz="2400" dirty="0" smtClean="0"/>
          </a:p>
          <a:p>
            <a:r>
              <a:rPr lang="it-IT" sz="2400" dirty="0" smtClean="0"/>
              <a:t>-</a:t>
            </a:r>
            <a:r>
              <a:rPr lang="it-IT" sz="2400" b="1" dirty="0" smtClean="0"/>
              <a:t>USE</a:t>
            </a:r>
            <a:r>
              <a:rPr lang="it-IT" sz="2400" dirty="0" smtClean="0"/>
              <a:t> the </a:t>
            </a:r>
            <a:r>
              <a:rPr lang="it-IT" sz="2400" b="1" dirty="0" smtClean="0"/>
              <a:t>BIKE</a:t>
            </a:r>
            <a:r>
              <a:rPr lang="it-IT" sz="2400" dirty="0" smtClean="0"/>
              <a:t> </a:t>
            </a:r>
            <a:r>
              <a:rPr lang="it-IT" sz="2400" dirty="0" err="1" smtClean="0"/>
              <a:t>when</a:t>
            </a:r>
            <a:r>
              <a:rPr lang="it-IT" sz="2400" dirty="0" smtClean="0"/>
              <a:t> </a:t>
            </a:r>
            <a:r>
              <a:rPr lang="it-IT" sz="2400" dirty="0" err="1" smtClean="0"/>
              <a:t>you</a:t>
            </a:r>
            <a:r>
              <a:rPr lang="it-IT" sz="2400" dirty="0" smtClean="0"/>
              <a:t> can</a:t>
            </a:r>
          </a:p>
          <a:p>
            <a:r>
              <a:rPr lang="it-IT" sz="2400" dirty="0" smtClean="0"/>
              <a:t>-</a:t>
            </a:r>
            <a:r>
              <a:rPr lang="it-IT" sz="2400" b="1" dirty="0" smtClean="0"/>
              <a:t>USE</a:t>
            </a:r>
            <a:r>
              <a:rPr lang="it-IT" sz="2400" dirty="0" smtClean="0"/>
              <a:t> public </a:t>
            </a:r>
            <a:r>
              <a:rPr lang="it-IT" sz="2400" dirty="0" err="1" smtClean="0"/>
              <a:t>transportation</a:t>
            </a:r>
            <a:endParaRPr lang="it-IT" sz="2400" dirty="0" smtClean="0"/>
          </a:p>
          <a:p>
            <a:r>
              <a:rPr lang="it-IT" sz="2400" dirty="0" smtClean="0"/>
              <a:t>-</a:t>
            </a:r>
            <a:r>
              <a:rPr lang="it-IT" sz="2400" b="1" dirty="0" smtClean="0"/>
              <a:t>SWITCH OFF </a:t>
            </a:r>
            <a:r>
              <a:rPr lang="it-IT" sz="2400" dirty="0" smtClean="0"/>
              <a:t>the electronic </a:t>
            </a:r>
            <a:r>
              <a:rPr lang="it-IT" sz="2400" dirty="0" err="1" smtClean="0"/>
              <a:t>devices</a:t>
            </a:r>
            <a:r>
              <a:rPr lang="it-IT" sz="2400" dirty="0" smtClean="0"/>
              <a:t> </a:t>
            </a:r>
            <a:r>
              <a:rPr lang="it-IT" sz="2400" dirty="0" err="1" smtClean="0"/>
              <a:t>that</a:t>
            </a:r>
            <a:r>
              <a:rPr lang="it-IT" sz="2400" dirty="0" smtClean="0"/>
              <a:t> </a:t>
            </a:r>
            <a:r>
              <a:rPr lang="it-IT" sz="2400" dirty="0" err="1" smtClean="0"/>
              <a:t>you</a:t>
            </a:r>
            <a:r>
              <a:rPr lang="it-IT" sz="2400" dirty="0" smtClean="0"/>
              <a:t> don`t </a:t>
            </a:r>
            <a:r>
              <a:rPr lang="it-IT" sz="2400" dirty="0" err="1" smtClean="0"/>
              <a:t>use</a:t>
            </a:r>
            <a:endParaRPr lang="it-IT" sz="2400" dirty="0"/>
          </a:p>
        </p:txBody>
      </p:sp>
      <p:cxnSp>
        <p:nvCxnSpPr>
          <p:cNvPr id="5" name="Connettore 2 4"/>
          <p:cNvCxnSpPr/>
          <p:nvPr/>
        </p:nvCxnSpPr>
        <p:spPr>
          <a:xfrm>
            <a:off x="4499992" y="3068960"/>
            <a:ext cx="0" cy="57606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360040" y="3645024"/>
            <a:ext cx="838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00B0F0"/>
                </a:solidFill>
              </a:rPr>
              <a:t>STEP BY STEP WE WILL HAVE A </a:t>
            </a:r>
            <a:r>
              <a:rPr lang="it-IT" sz="3200" b="1" dirty="0" smtClean="0">
                <a:solidFill>
                  <a:srgbClr val="0070C0"/>
                </a:solidFill>
              </a:rPr>
              <a:t>CLEANER AIR!!!</a:t>
            </a:r>
            <a:endParaRPr lang="it-IT" b="1" dirty="0">
              <a:solidFill>
                <a:srgbClr val="0070C0"/>
              </a:solidFill>
            </a:endParaRPr>
          </a:p>
        </p:txBody>
      </p:sp>
      <p:pic>
        <p:nvPicPr>
          <p:cNvPr id="25602" name="Picture 2" descr="Risultato immagini per CAR air pol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4365104"/>
            <a:ext cx="3563888" cy="2375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4" name="Picture 4" descr="Risultato immagini per CITTÀ ARIA PULI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6947" y="4365105"/>
            <a:ext cx="3497541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Connettore 2 8"/>
          <p:cNvCxnSpPr/>
          <p:nvPr/>
        </p:nvCxnSpPr>
        <p:spPr>
          <a:xfrm>
            <a:off x="3779912" y="5517232"/>
            <a:ext cx="1584176" cy="0"/>
          </a:xfrm>
          <a:prstGeom prst="straightConnector1">
            <a:avLst/>
          </a:prstGeom>
          <a:ln w="1270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sultato immagini per bicicletta and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72816"/>
            <a:ext cx="3552479" cy="177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8" name="AutoShape 4" descr="Risultato immagini per autob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0" name="Picture 6" descr="Risultato immagini per autob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84784"/>
            <a:ext cx="3960440" cy="2648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2" name="AutoShape 8" descr="Risultato immagini per AUTO INQU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4" name="Picture 10" descr="Risultato immagini per AUTO INQUI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77072"/>
            <a:ext cx="3138202" cy="2479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Risultato immagini per bruciare carbo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509120"/>
            <a:ext cx="3024336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Per 9"/>
          <p:cNvSpPr/>
          <p:nvPr/>
        </p:nvSpPr>
        <p:spPr>
          <a:xfrm>
            <a:off x="2915816" y="3933056"/>
            <a:ext cx="1008112" cy="10081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Per 10"/>
          <p:cNvSpPr/>
          <p:nvPr/>
        </p:nvSpPr>
        <p:spPr>
          <a:xfrm>
            <a:off x="7884368" y="4365104"/>
            <a:ext cx="1008112" cy="10081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Gallone 11"/>
          <p:cNvSpPr/>
          <p:nvPr/>
        </p:nvSpPr>
        <p:spPr>
          <a:xfrm rot="5400000">
            <a:off x="3239852" y="2384884"/>
            <a:ext cx="504056" cy="576064"/>
          </a:xfrm>
          <a:prstGeom prst="chevron">
            <a:avLst>
              <a:gd name="adj" fmla="val 6719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3" name="Gallone 12"/>
          <p:cNvSpPr/>
          <p:nvPr/>
        </p:nvSpPr>
        <p:spPr>
          <a:xfrm rot="5400000">
            <a:off x="8496436" y="3320988"/>
            <a:ext cx="504056" cy="576064"/>
          </a:xfrm>
          <a:prstGeom prst="chevron">
            <a:avLst>
              <a:gd name="adj" fmla="val 6719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err="1" smtClean="0">
                <a:solidFill>
                  <a:srgbClr val="92D050"/>
                </a:solidFill>
              </a:rPr>
              <a:t>Good</a:t>
            </a:r>
            <a:r>
              <a:rPr lang="it-IT" sz="4000" b="1" dirty="0" smtClean="0">
                <a:solidFill>
                  <a:schemeClr val="accent4">
                    <a:lumMod val="50000"/>
                  </a:schemeClr>
                </a:solidFill>
              </a:rPr>
              <a:t> and </a:t>
            </a:r>
            <a:r>
              <a:rPr lang="it-IT" sz="4000" b="1" dirty="0" smtClean="0">
                <a:solidFill>
                  <a:srgbClr val="FF0000"/>
                </a:solidFill>
              </a:rPr>
              <a:t>bad</a:t>
            </a:r>
            <a:r>
              <a:rPr lang="it-IT" sz="4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it-IT" sz="4000" b="1" dirty="0" err="1" smtClean="0">
                <a:solidFill>
                  <a:schemeClr val="accent4">
                    <a:lumMod val="50000"/>
                  </a:schemeClr>
                </a:solidFill>
              </a:rPr>
              <a:t>actions</a:t>
            </a:r>
            <a:r>
              <a:rPr lang="it-IT" sz="4000" b="1" dirty="0" smtClean="0">
                <a:solidFill>
                  <a:schemeClr val="accent4">
                    <a:lumMod val="50000"/>
                  </a:schemeClr>
                </a:solidFill>
              </a:rPr>
              <a:t>!</a:t>
            </a:r>
            <a:endParaRPr lang="it-IT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Word </a:t>
            </a:r>
            <a:r>
              <a:rPr lang="it-IT" dirty="0" err="1" smtClean="0"/>
              <a:t>bank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err="1" smtClean="0"/>
              <a:t>Atmoshpere</a:t>
            </a:r>
            <a:endParaRPr lang="it-IT" dirty="0" smtClean="0"/>
          </a:p>
          <a:p>
            <a:r>
              <a:rPr lang="it-IT" dirty="0" err="1" smtClean="0"/>
              <a:t>Layer</a:t>
            </a:r>
            <a:endParaRPr lang="it-IT" dirty="0" smtClean="0"/>
          </a:p>
          <a:p>
            <a:r>
              <a:rPr lang="it-IT" dirty="0" smtClean="0"/>
              <a:t>Air</a:t>
            </a:r>
          </a:p>
          <a:p>
            <a:r>
              <a:rPr lang="it-IT" dirty="0" err="1" smtClean="0"/>
              <a:t>Composition</a:t>
            </a:r>
            <a:endParaRPr lang="it-IT" dirty="0" smtClean="0"/>
          </a:p>
          <a:p>
            <a:r>
              <a:rPr lang="it-IT" dirty="0" err="1" smtClean="0"/>
              <a:t>Troposphere</a:t>
            </a:r>
            <a:endParaRPr lang="it-IT" dirty="0" smtClean="0"/>
          </a:p>
          <a:p>
            <a:r>
              <a:rPr lang="it-IT" dirty="0" err="1" smtClean="0"/>
              <a:t>Clouds</a:t>
            </a:r>
            <a:endParaRPr lang="it-IT" dirty="0" smtClean="0"/>
          </a:p>
          <a:p>
            <a:r>
              <a:rPr lang="it-IT" dirty="0" err="1" smtClean="0"/>
              <a:t>Pollution</a:t>
            </a:r>
            <a:endParaRPr lang="it-IT" dirty="0" smtClean="0"/>
          </a:p>
          <a:p>
            <a:r>
              <a:rPr lang="it-IT" dirty="0" err="1" smtClean="0"/>
              <a:t>Dirty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breathe</a:t>
            </a:r>
            <a:endParaRPr lang="it-IT" dirty="0" smtClean="0"/>
          </a:p>
          <a:p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protect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607047"/>
            <a:ext cx="9144000" cy="1470025"/>
          </a:xfrm>
        </p:spPr>
        <p:txBody>
          <a:bodyPr>
            <a:noAutofit/>
          </a:bodyPr>
          <a:lstStyle/>
          <a:p>
            <a:r>
              <a:rPr lang="it-IT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ATMOSPHERE</a:t>
            </a:r>
            <a:endParaRPr lang="it-IT" sz="8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0" y="1772816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Unit</a:t>
            </a:r>
            <a:r>
              <a:rPr kumimoji="0" lang="it-IT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2</a:t>
            </a:r>
            <a:endParaRPr kumimoji="0" lang="it-IT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isultato immagini per cumuli"/>
          <p:cNvPicPr>
            <a:picLocks noChangeArrowheads="1"/>
          </p:cNvPicPr>
          <p:nvPr/>
        </p:nvPicPr>
        <p:blipFill>
          <a:blip r:embed="rId2" cstate="print"/>
          <a:srcRect l="25216" r="12715"/>
          <a:stretch>
            <a:fillRect/>
          </a:stretch>
        </p:blipFill>
        <p:spPr bwMode="auto">
          <a:xfrm>
            <a:off x="107744" y="319372"/>
            <a:ext cx="216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CasellaDiTesto 4"/>
          <p:cNvSpPr txBox="1"/>
          <p:nvPr/>
        </p:nvSpPr>
        <p:spPr>
          <a:xfrm>
            <a:off x="3419872" y="544522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C000"/>
                </a:solidFill>
              </a:rPr>
              <a:t>CUMULUS</a:t>
            </a:r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27652" name="Picture 4" descr="Risultato immagini per cumulonimbus"/>
          <p:cNvPicPr>
            <a:picLocks noChangeArrowheads="1"/>
          </p:cNvPicPr>
          <p:nvPr/>
        </p:nvPicPr>
        <p:blipFill>
          <a:blip r:embed="rId3" cstate="print"/>
          <a:srcRect l="5089" r="13479"/>
          <a:stretch>
            <a:fillRect/>
          </a:stretch>
        </p:blipFill>
        <p:spPr bwMode="auto">
          <a:xfrm>
            <a:off x="179512" y="2564904"/>
            <a:ext cx="216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CasellaDiTesto 6"/>
          <p:cNvSpPr txBox="1"/>
          <p:nvPr/>
        </p:nvSpPr>
        <p:spPr>
          <a:xfrm>
            <a:off x="5508104" y="544522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C000"/>
                </a:solidFill>
              </a:rPr>
              <a:t>CUMULONIMBUS</a:t>
            </a:r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27654" name="Picture 6" descr="Risultato immagini per ALTOSTRATUS"/>
          <p:cNvPicPr>
            <a:picLocks noChangeArrowheads="1"/>
          </p:cNvPicPr>
          <p:nvPr/>
        </p:nvPicPr>
        <p:blipFill>
          <a:blip r:embed="rId4" cstate="print"/>
          <a:srcRect l="7378" r="13926" b="7407"/>
          <a:stretch>
            <a:fillRect/>
          </a:stretch>
        </p:blipFill>
        <p:spPr bwMode="auto">
          <a:xfrm>
            <a:off x="395776" y="4797152"/>
            <a:ext cx="2160000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asellaDiTesto 8"/>
          <p:cNvSpPr txBox="1"/>
          <p:nvPr/>
        </p:nvSpPr>
        <p:spPr>
          <a:xfrm>
            <a:off x="5724128" y="321297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C000"/>
                </a:solidFill>
              </a:rPr>
              <a:t>ALTROSTRATUS</a:t>
            </a:r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27656" name="Picture 8" descr="Risultato immagini per CIRRUS CLOUD"/>
          <p:cNvPicPr>
            <a:picLocks noChangeArrowheads="1"/>
          </p:cNvPicPr>
          <p:nvPr/>
        </p:nvPicPr>
        <p:blipFill>
          <a:blip r:embed="rId5" cstate="print"/>
          <a:srcRect l="18002" r="15991"/>
          <a:stretch>
            <a:fillRect/>
          </a:stretch>
        </p:blipFill>
        <p:spPr bwMode="auto">
          <a:xfrm>
            <a:off x="2411760" y="332656"/>
            <a:ext cx="216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CasellaDiTesto 10"/>
          <p:cNvSpPr txBox="1"/>
          <p:nvPr/>
        </p:nvSpPr>
        <p:spPr>
          <a:xfrm>
            <a:off x="7452320" y="9807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C000"/>
                </a:solidFill>
              </a:rPr>
              <a:t>CIRRUS</a:t>
            </a:r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27658" name="Picture 10" descr="Risultato immagini per CIRROCUMULUS"/>
          <p:cNvPicPr>
            <a:picLocks noChangeArrowheads="1"/>
          </p:cNvPicPr>
          <p:nvPr/>
        </p:nvPicPr>
        <p:blipFill>
          <a:blip r:embed="rId6" cstate="print"/>
          <a:srcRect l="29537" r="9421"/>
          <a:stretch>
            <a:fillRect/>
          </a:stretch>
        </p:blipFill>
        <p:spPr bwMode="auto">
          <a:xfrm>
            <a:off x="2699792" y="2564904"/>
            <a:ext cx="216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CasellaDiTesto 12"/>
          <p:cNvSpPr txBox="1"/>
          <p:nvPr/>
        </p:nvSpPr>
        <p:spPr>
          <a:xfrm>
            <a:off x="5004048" y="982469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C000"/>
                </a:solidFill>
              </a:rPr>
              <a:t>CIRROCUMULUS</a:t>
            </a:r>
          </a:p>
          <a:p>
            <a:endParaRPr lang="it-IT" dirty="0"/>
          </a:p>
        </p:txBody>
      </p:sp>
      <p:sp>
        <p:nvSpPr>
          <p:cNvPr id="12" name="Rettangolo 11"/>
          <p:cNvSpPr>
            <a:spLocks/>
          </p:cNvSpPr>
          <p:nvPr/>
        </p:nvSpPr>
        <p:spPr>
          <a:xfrm>
            <a:off x="5436096" y="2565104"/>
            <a:ext cx="2160000" cy="18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>
            <a:spLocks/>
          </p:cNvSpPr>
          <p:nvPr/>
        </p:nvSpPr>
        <p:spPr>
          <a:xfrm>
            <a:off x="2915816" y="4797152"/>
            <a:ext cx="2160000" cy="18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>
            <a:spLocks/>
          </p:cNvSpPr>
          <p:nvPr/>
        </p:nvSpPr>
        <p:spPr>
          <a:xfrm>
            <a:off x="4716016" y="332656"/>
            <a:ext cx="2160000" cy="18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/>
          <p:cNvSpPr>
            <a:spLocks/>
          </p:cNvSpPr>
          <p:nvPr/>
        </p:nvSpPr>
        <p:spPr>
          <a:xfrm>
            <a:off x="5364088" y="4797152"/>
            <a:ext cx="2160000" cy="18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>
            <a:spLocks/>
          </p:cNvSpPr>
          <p:nvPr/>
        </p:nvSpPr>
        <p:spPr>
          <a:xfrm>
            <a:off x="6948264" y="332656"/>
            <a:ext cx="2160000" cy="18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6588224" y="-3667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Memory</a:t>
            </a:r>
            <a:r>
              <a:rPr lang="it-IT" dirty="0" smtClean="0"/>
              <a:t> game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Why</a:t>
            </a:r>
            <a:r>
              <a:rPr lang="it-IT" dirty="0" smtClean="0"/>
              <a:t> can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b="1" dirty="0" err="1" smtClean="0"/>
              <a:t>breathe</a:t>
            </a:r>
            <a:r>
              <a:rPr lang="it-IT" dirty="0" smtClean="0"/>
              <a:t>?</a:t>
            </a:r>
            <a:endParaRPr lang="it-IT" dirty="0"/>
          </a:p>
        </p:txBody>
      </p:sp>
      <p:pic>
        <p:nvPicPr>
          <p:cNvPr id="1026" name="Picture 2" descr="Risultato immagini per respir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544616" cy="3111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/>
          <p:cNvSpPr txBox="1"/>
          <p:nvPr/>
        </p:nvSpPr>
        <p:spPr>
          <a:xfrm>
            <a:off x="0" y="52292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dirty="0" err="1" smtClean="0"/>
              <a:t>Thanks</a:t>
            </a:r>
            <a:r>
              <a:rPr lang="it-IT" sz="4400" dirty="0" smtClean="0"/>
              <a:t> </a:t>
            </a:r>
            <a:r>
              <a:rPr lang="it-IT" sz="4400" dirty="0" err="1" smtClean="0"/>
              <a:t>to</a:t>
            </a:r>
            <a:r>
              <a:rPr lang="it-IT" sz="4400" dirty="0" smtClean="0"/>
              <a:t> the </a:t>
            </a:r>
            <a:r>
              <a:rPr lang="it-IT" sz="4400" b="1" dirty="0" smtClean="0"/>
              <a:t>air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air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layers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gasses</a:t>
            </a:r>
            <a:r>
              <a:rPr lang="it-IT" dirty="0" smtClean="0"/>
              <a:t>, </a:t>
            </a:r>
            <a:r>
              <a:rPr lang="it-IT" dirty="0" err="1" smtClean="0"/>
              <a:t>known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b="1" dirty="0" smtClean="0"/>
              <a:t>ATMOSPHERE</a:t>
            </a:r>
            <a:endParaRPr lang="it-IT" b="1" dirty="0"/>
          </a:p>
        </p:txBody>
      </p:sp>
      <p:pic>
        <p:nvPicPr>
          <p:cNvPr id="5" name="Picture 2" descr="Risultato immagini per ATMOSPHERE LAYERS"/>
          <p:cNvPicPr>
            <a:picLocks noChangeAspect="1" noChangeArrowheads="1"/>
          </p:cNvPicPr>
          <p:nvPr/>
        </p:nvPicPr>
        <p:blipFill>
          <a:blip r:embed="rId2" cstate="print"/>
          <a:srcRect r="6731"/>
          <a:stretch>
            <a:fillRect/>
          </a:stretch>
        </p:blipFill>
        <p:spPr bwMode="auto">
          <a:xfrm>
            <a:off x="1115616" y="1700808"/>
            <a:ext cx="6984776" cy="4361143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0" y="623731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hlinkClick r:id="rId3"/>
              </a:rPr>
              <a:t>https://www.youtube.com/watch?v=5sg9sCOXFIk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layers…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843808" y="1268760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/>
              <a:t>TROPOSPHERE</a:t>
            </a:r>
            <a:endParaRPr lang="it-IT" sz="40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95536" y="234888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 smtClean="0"/>
              <a:t>It</a:t>
            </a:r>
            <a:r>
              <a:rPr lang="it-IT" sz="3600" dirty="0" smtClean="0"/>
              <a:t> </a:t>
            </a:r>
            <a:r>
              <a:rPr lang="it-IT" sz="3600" dirty="0" err="1" smtClean="0"/>
              <a:t>is</a:t>
            </a:r>
            <a:r>
              <a:rPr lang="it-IT" sz="3600" dirty="0" smtClean="0"/>
              <a:t> the </a:t>
            </a:r>
            <a:r>
              <a:rPr lang="it-IT" sz="3600" dirty="0" err="1" smtClean="0"/>
              <a:t>lowest</a:t>
            </a:r>
            <a:r>
              <a:rPr lang="it-IT" sz="3600" dirty="0" smtClean="0"/>
              <a:t> </a:t>
            </a:r>
            <a:r>
              <a:rPr lang="it-IT" sz="3600" dirty="0" err="1" smtClean="0"/>
              <a:t>atmospheric</a:t>
            </a:r>
            <a:r>
              <a:rPr lang="it-IT" sz="3600" dirty="0" smtClean="0"/>
              <a:t> </a:t>
            </a:r>
            <a:r>
              <a:rPr lang="it-IT" sz="3600" dirty="0" err="1" smtClean="0"/>
              <a:t>layer</a:t>
            </a:r>
            <a:r>
              <a:rPr lang="it-IT" sz="3600" dirty="0" smtClean="0"/>
              <a:t>, </a:t>
            </a:r>
            <a:r>
              <a:rPr lang="it-IT" sz="3600" dirty="0" err="1" smtClean="0"/>
              <a:t>it</a:t>
            </a:r>
            <a:r>
              <a:rPr lang="it-IT" sz="3600" dirty="0" smtClean="0"/>
              <a:t> </a:t>
            </a:r>
            <a:r>
              <a:rPr lang="it-IT" sz="3600" dirty="0" err="1" smtClean="0"/>
              <a:t>starts</a:t>
            </a:r>
            <a:r>
              <a:rPr lang="it-IT" sz="3600" dirty="0" smtClean="0"/>
              <a:t> </a:t>
            </a:r>
            <a:r>
              <a:rPr lang="it-IT" sz="3600" dirty="0" err="1" smtClean="0"/>
              <a:t>from</a:t>
            </a:r>
            <a:r>
              <a:rPr lang="it-IT" sz="3600" dirty="0" smtClean="0"/>
              <a:t> the </a:t>
            </a:r>
            <a:r>
              <a:rPr lang="it-IT" sz="3600" dirty="0" err="1" smtClean="0"/>
              <a:t>surface</a:t>
            </a:r>
            <a:r>
              <a:rPr lang="it-IT" sz="3600" dirty="0" smtClean="0"/>
              <a:t> </a:t>
            </a:r>
            <a:r>
              <a:rPr lang="it-IT" sz="3600" dirty="0" err="1" smtClean="0"/>
              <a:t>of</a:t>
            </a:r>
            <a:r>
              <a:rPr lang="it-IT" sz="3600" dirty="0" smtClean="0"/>
              <a:t> the </a:t>
            </a:r>
            <a:r>
              <a:rPr lang="it-IT" sz="3600" dirty="0" err="1" smtClean="0"/>
              <a:t>Earth</a:t>
            </a:r>
            <a:r>
              <a:rPr lang="it-IT" sz="3600" dirty="0" smtClean="0"/>
              <a:t> up </a:t>
            </a:r>
            <a:r>
              <a:rPr lang="it-IT" sz="3600" dirty="0" err="1" smtClean="0"/>
              <a:t>to</a:t>
            </a:r>
            <a:r>
              <a:rPr lang="it-IT" sz="3600" dirty="0" smtClean="0"/>
              <a:t> 5/14 km</a:t>
            </a:r>
            <a:endParaRPr lang="it-IT" sz="3600" dirty="0"/>
          </a:p>
        </p:txBody>
      </p:sp>
      <p:cxnSp>
        <p:nvCxnSpPr>
          <p:cNvPr id="8" name="Connettore 2 7"/>
          <p:cNvCxnSpPr/>
          <p:nvPr/>
        </p:nvCxnSpPr>
        <p:spPr>
          <a:xfrm>
            <a:off x="4499992" y="764704"/>
            <a:ext cx="0" cy="57606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4499992" y="1916832"/>
            <a:ext cx="0" cy="57606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2" name="AutoShape 2" descr="Risultato immagini per atmosphere lay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Risultato immagini per atmosphere lay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Risultato immagini per atmosphere lay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248" name="Picture 8" descr="Risultato immagini per atmosphere lay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73016"/>
            <a:ext cx="576064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it-IT" b="1" dirty="0" smtClean="0"/>
              <a:t>TROPOSPHERE</a:t>
            </a:r>
            <a:endParaRPr lang="it-IT" b="1" dirty="0"/>
          </a:p>
        </p:txBody>
      </p:sp>
      <p:pic>
        <p:nvPicPr>
          <p:cNvPr id="7170" name="Picture 2" descr="Risultato immagini per troposph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4912221" cy="4912221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5076056" y="242088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 smtClean="0"/>
              <a:t>Where</a:t>
            </a:r>
            <a:r>
              <a:rPr lang="it-IT" sz="2400" dirty="0" smtClean="0"/>
              <a:t> </a:t>
            </a:r>
            <a:r>
              <a:rPr lang="it-IT" sz="2400" dirty="0" err="1" smtClean="0"/>
              <a:t>we</a:t>
            </a:r>
            <a:r>
              <a:rPr lang="it-IT" sz="2400" dirty="0" smtClean="0"/>
              <a:t> live and </a:t>
            </a:r>
            <a:r>
              <a:rPr lang="it-IT" sz="2400" b="1" dirty="0" err="1" smtClean="0"/>
              <a:t>breathe</a:t>
            </a:r>
            <a:endParaRPr lang="it-IT" sz="2400" b="1" dirty="0" smtClean="0"/>
          </a:p>
        </p:txBody>
      </p:sp>
      <p:sp>
        <p:nvSpPr>
          <p:cNvPr id="6" name="Rettangolo 5"/>
          <p:cNvSpPr/>
          <p:nvPr/>
        </p:nvSpPr>
        <p:spPr>
          <a:xfrm>
            <a:off x="5076056" y="3861048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err="1" smtClean="0"/>
              <a:t>Where</a:t>
            </a:r>
            <a:r>
              <a:rPr lang="it-IT" sz="2400" dirty="0" smtClean="0"/>
              <a:t> the </a:t>
            </a:r>
            <a:r>
              <a:rPr lang="it-IT" sz="2400" b="1" dirty="0" err="1" smtClean="0"/>
              <a:t>weather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conditions</a:t>
            </a:r>
            <a:r>
              <a:rPr lang="it-IT" sz="2400" dirty="0" smtClean="0"/>
              <a:t> take </a:t>
            </a:r>
            <a:r>
              <a:rPr lang="it-IT" sz="2400" dirty="0" err="1" smtClean="0"/>
              <a:t>place</a:t>
            </a:r>
            <a:r>
              <a:rPr lang="it-IT" sz="2400" dirty="0" smtClean="0"/>
              <a:t> (</a:t>
            </a:r>
            <a:r>
              <a:rPr lang="it-IT" sz="2400" dirty="0" err="1" smtClean="0"/>
              <a:t>rain</a:t>
            </a:r>
            <a:r>
              <a:rPr lang="it-IT" sz="2400" dirty="0" smtClean="0"/>
              <a:t>, </a:t>
            </a:r>
            <a:r>
              <a:rPr lang="it-IT" sz="2400" dirty="0" err="1" smtClean="0"/>
              <a:t>snow</a:t>
            </a:r>
            <a:r>
              <a:rPr lang="it-IT" sz="2400" dirty="0" smtClean="0"/>
              <a:t>, </a:t>
            </a:r>
            <a:r>
              <a:rPr lang="it-IT" sz="2400" dirty="0" err="1" smtClean="0"/>
              <a:t>wind</a:t>
            </a:r>
            <a:r>
              <a:rPr lang="it-IT" sz="2400" dirty="0" smtClean="0"/>
              <a:t>, </a:t>
            </a:r>
            <a:r>
              <a:rPr lang="it-IT" sz="2400" dirty="0" err="1" smtClean="0"/>
              <a:t>clouds…</a:t>
            </a:r>
            <a:r>
              <a:rPr lang="it-IT" sz="2400" dirty="0" smtClean="0"/>
              <a:t>) </a:t>
            </a:r>
          </a:p>
        </p:txBody>
      </p:sp>
      <p:sp>
        <p:nvSpPr>
          <p:cNvPr id="7" name="Rettangolo 6"/>
          <p:cNvSpPr/>
          <p:nvPr/>
        </p:nvSpPr>
        <p:spPr>
          <a:xfrm>
            <a:off x="5076056" y="2204864"/>
            <a:ext cx="3816424" cy="100811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5076056" y="3789040"/>
            <a:ext cx="3816424" cy="136815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it-IT" b="1" dirty="0" err="1" smtClean="0"/>
              <a:t>Composition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troposphere</a:t>
            </a:r>
            <a:endParaRPr lang="it-IT" dirty="0"/>
          </a:p>
        </p:txBody>
      </p:sp>
      <p:pic>
        <p:nvPicPr>
          <p:cNvPr id="20482" name="Picture 2" descr="Risultato immagini per composition troposphere"/>
          <p:cNvPicPr>
            <a:picLocks noChangeAspect="1" noChangeArrowheads="1"/>
          </p:cNvPicPr>
          <p:nvPr/>
        </p:nvPicPr>
        <p:blipFill>
          <a:blip r:embed="rId2" cstate="print"/>
          <a:srcRect l="2198" t="11379" r="4396" b="1852"/>
          <a:stretch>
            <a:fillRect/>
          </a:stretch>
        </p:blipFill>
        <p:spPr bwMode="auto">
          <a:xfrm>
            <a:off x="1619672" y="1628800"/>
            <a:ext cx="612068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 the </a:t>
            </a:r>
            <a:r>
              <a:rPr lang="it-IT" dirty="0" err="1" smtClean="0"/>
              <a:t>troposphere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can </a:t>
            </a:r>
            <a:r>
              <a:rPr lang="it-IT" dirty="0" err="1" smtClean="0"/>
              <a:t>find</a:t>
            </a:r>
            <a:r>
              <a:rPr lang="it-IT" dirty="0" smtClean="0"/>
              <a:t> the </a:t>
            </a:r>
            <a:r>
              <a:rPr lang="it-IT" b="1" dirty="0" err="1" smtClean="0"/>
              <a:t>clouds</a:t>
            </a:r>
            <a:r>
              <a:rPr lang="it-IT" dirty="0" smtClean="0"/>
              <a:t>, </a:t>
            </a:r>
            <a:r>
              <a:rPr lang="it-IT" dirty="0" err="1" smtClean="0"/>
              <a:t>that</a:t>
            </a:r>
            <a:r>
              <a:rPr lang="it-IT" dirty="0" smtClean="0"/>
              <a:t> are </a:t>
            </a:r>
            <a:r>
              <a:rPr lang="it-IT" dirty="0" err="1" smtClean="0"/>
              <a:t>different…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6381328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2"/>
              </a:rPr>
              <a:t>https://www.youtube.com/watch?v=yod3wMbFHUY</a:t>
            </a:r>
            <a:endParaRPr lang="it-IT" dirty="0"/>
          </a:p>
        </p:txBody>
      </p:sp>
      <p:pic>
        <p:nvPicPr>
          <p:cNvPr id="21506" name="Picture 2" descr="Risultato immagini per clou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9000"/>
            <a:ext cx="304761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8" name="AutoShape 4" descr="Risultato immagini per clou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1510" name="Picture 6" descr="Risultato immagini per clou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2683" y="1628800"/>
            <a:ext cx="5551805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2" name="Picture 8" descr="Risultato immagini per clou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17032"/>
            <a:ext cx="3024336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4" name="Picture 10" descr="Risultato immagini per cloud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3717031"/>
            <a:ext cx="3816424" cy="2146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6856" y="-171400"/>
            <a:ext cx="8229600" cy="1143000"/>
          </a:xfrm>
        </p:spPr>
        <p:txBody>
          <a:bodyPr/>
          <a:lstStyle/>
          <a:p>
            <a:r>
              <a:rPr lang="it-IT" b="1" dirty="0" smtClean="0"/>
              <a:t>CLOUDS</a:t>
            </a:r>
            <a:endParaRPr lang="it-IT" b="1" dirty="0"/>
          </a:p>
        </p:txBody>
      </p:sp>
      <p:pic>
        <p:nvPicPr>
          <p:cNvPr id="26626" name="Picture 2" descr="Risultato immagini per TYPES OF CLOUDS"/>
          <p:cNvPicPr>
            <a:picLocks noChangeAspect="1" noChangeArrowheads="1"/>
          </p:cNvPicPr>
          <p:nvPr/>
        </p:nvPicPr>
        <p:blipFill>
          <a:blip r:embed="rId2" cstate="print"/>
          <a:srcRect l="10710" t="15649" r="18731"/>
          <a:stretch>
            <a:fillRect/>
          </a:stretch>
        </p:blipFill>
        <p:spPr bwMode="auto">
          <a:xfrm>
            <a:off x="309356" y="1052736"/>
            <a:ext cx="8525288" cy="5333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325</Words>
  <Application>Microsoft Office PowerPoint</Application>
  <PresentationFormat>Presentazione su schermo (4:3)</PresentationFormat>
  <Paragraphs>76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Diapositiva 1</vt:lpstr>
      <vt:lpstr>ATMOSPHERE</vt:lpstr>
      <vt:lpstr>Why can we breathe?</vt:lpstr>
      <vt:lpstr>air is layers of gasses, known as ATMOSPHERE</vt:lpstr>
      <vt:lpstr>We have different layers….</vt:lpstr>
      <vt:lpstr>TROPOSPHERE</vt:lpstr>
      <vt:lpstr>Composition of the troposphere</vt:lpstr>
      <vt:lpstr>In the troposphere we can find the clouds, that are different…</vt:lpstr>
      <vt:lpstr>CLOUDS</vt:lpstr>
      <vt:lpstr>TYPES of CLOUDS</vt:lpstr>
      <vt:lpstr>TRY TO RECOGNIZE THESE KINDS OF CLOUDS</vt:lpstr>
      <vt:lpstr>The atmosphere is extremely important because</vt:lpstr>
      <vt:lpstr>POLLUTION</vt:lpstr>
      <vt:lpstr>If we pollute the air, we breathe dirty air</vt:lpstr>
      <vt:lpstr>Watch the video, and then tell me, which are the main causes of the air pollution?</vt:lpstr>
      <vt:lpstr>The causes of the air pollution are:</vt:lpstr>
      <vt:lpstr>WHAT CAN WE DO?</vt:lpstr>
      <vt:lpstr>Diapositiva 18</vt:lpstr>
      <vt:lpstr>Word bank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ATMOSPHERE</dc:title>
  <dc:creator>mattia castiglioni</dc:creator>
  <cp:lastModifiedBy>mattia castiglioni</cp:lastModifiedBy>
  <cp:revision>23</cp:revision>
  <dcterms:created xsi:type="dcterms:W3CDTF">2020-02-09T13:33:56Z</dcterms:created>
  <dcterms:modified xsi:type="dcterms:W3CDTF">2020-02-27T18:36:55Z</dcterms:modified>
</cp:coreProperties>
</file>