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58" r:id="rId5"/>
    <p:sldId id="259" r:id="rId6"/>
    <p:sldId id="261" r:id="rId7"/>
    <p:sldId id="262" r:id="rId8"/>
    <p:sldId id="260" r:id="rId9"/>
    <p:sldId id="263" r:id="rId10"/>
    <p:sldId id="264" r:id="rId11"/>
    <p:sldId id="265" r:id="rId12"/>
    <p:sldId id="266" r:id="rId13"/>
    <p:sldId id="267" r:id="rId14"/>
    <p:sldId id="268" r:id="rId15"/>
    <p:sldId id="271" r:id="rId16"/>
    <p:sldId id="269" r:id="rId1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A22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51102-04AB-45EA-A872-0E250472B6C8}" type="datetimeFigureOut">
              <a:rPr lang="it-IT" smtClean="0"/>
              <a:pPr/>
              <a:t>27/02/2020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A596-9114-4DB1-BB83-3B9CE757476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51102-04AB-45EA-A872-0E250472B6C8}" type="datetimeFigureOut">
              <a:rPr lang="it-IT" smtClean="0"/>
              <a:pPr/>
              <a:t>27/02/2020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A596-9114-4DB1-BB83-3B9CE757476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51102-04AB-45EA-A872-0E250472B6C8}" type="datetimeFigureOut">
              <a:rPr lang="it-IT" smtClean="0"/>
              <a:pPr/>
              <a:t>27/02/2020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A596-9114-4DB1-BB83-3B9CE757476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51102-04AB-45EA-A872-0E250472B6C8}" type="datetimeFigureOut">
              <a:rPr lang="it-IT" smtClean="0"/>
              <a:pPr/>
              <a:t>27/02/2020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A596-9114-4DB1-BB83-3B9CE757476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51102-04AB-45EA-A872-0E250472B6C8}" type="datetimeFigureOut">
              <a:rPr lang="it-IT" smtClean="0"/>
              <a:pPr/>
              <a:t>27/02/2020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A596-9114-4DB1-BB83-3B9CE757476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51102-04AB-45EA-A872-0E250472B6C8}" type="datetimeFigureOut">
              <a:rPr lang="it-IT" smtClean="0"/>
              <a:pPr/>
              <a:t>27/02/2020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A596-9114-4DB1-BB83-3B9CE757476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51102-04AB-45EA-A872-0E250472B6C8}" type="datetimeFigureOut">
              <a:rPr lang="it-IT" smtClean="0"/>
              <a:pPr/>
              <a:t>27/02/2020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A596-9114-4DB1-BB83-3B9CE757476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51102-04AB-45EA-A872-0E250472B6C8}" type="datetimeFigureOut">
              <a:rPr lang="it-IT" smtClean="0"/>
              <a:pPr/>
              <a:t>27/02/2020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A596-9114-4DB1-BB83-3B9CE757476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51102-04AB-45EA-A872-0E250472B6C8}" type="datetimeFigureOut">
              <a:rPr lang="it-IT" smtClean="0"/>
              <a:pPr/>
              <a:t>27/02/2020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A596-9114-4DB1-BB83-3B9CE757476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51102-04AB-45EA-A872-0E250472B6C8}" type="datetimeFigureOut">
              <a:rPr lang="it-IT" smtClean="0"/>
              <a:pPr/>
              <a:t>27/02/2020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A596-9114-4DB1-BB83-3B9CE757476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51102-04AB-45EA-A872-0E250472B6C8}" type="datetimeFigureOut">
              <a:rPr lang="it-IT" smtClean="0"/>
              <a:pPr/>
              <a:t>27/02/2020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A596-9114-4DB1-BB83-3B9CE757476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51102-04AB-45EA-A872-0E250472B6C8}" type="datetimeFigureOut">
              <a:rPr lang="it-IT" smtClean="0"/>
              <a:pPr/>
              <a:t>27/02/2020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AA596-9114-4DB1-BB83-3B9CE7574766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I3A7OnTLSM8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s://www.youtube.com/watch?v=WjXSCumeqxo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time_continue=1&amp;v=eXiVGEEPQ6c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magin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780928"/>
            <a:ext cx="180005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/>
          <p:nvPr/>
        </p:nvSpPr>
        <p:spPr>
          <a:xfrm>
            <a:off x="0" y="4449886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Ministero dell’Istruzione</a:t>
            </a:r>
          </a:p>
          <a:p>
            <a:pPr algn="ctr"/>
            <a:r>
              <a:rPr lang="it-IT" dirty="0" smtClean="0"/>
              <a:t>Istituto Comprensivo Statale “G. A. BOSSI”</a:t>
            </a:r>
          </a:p>
          <a:p>
            <a:pPr algn="ctr"/>
            <a:r>
              <a:rPr lang="it-IT" dirty="0" smtClean="0"/>
              <a:t>Via Dante 5 - 21052 Busto Arsizio 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79512" y="620688"/>
            <a:ext cx="878497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SPHERES OF OUR PLANET</a:t>
            </a:r>
          </a:p>
          <a:p>
            <a:pPr algn="ctr"/>
            <a:r>
              <a:rPr lang="it-I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CLIL – 2019/20</a:t>
            </a:r>
          </a:p>
          <a:p>
            <a:pPr algn="ctr"/>
            <a:r>
              <a:rPr lang="it-IT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Prof. Mattia </a:t>
            </a:r>
            <a:r>
              <a:rPr lang="it-IT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Castiglioni</a:t>
            </a:r>
            <a:endParaRPr lang="it-IT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</a:t>
            </a:r>
            <a:r>
              <a:rPr lang="it-IT" b="1" dirty="0" err="1" smtClean="0"/>
              <a:t>components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</a:t>
            </a:r>
            <a:r>
              <a:rPr lang="it-IT" dirty="0" err="1" smtClean="0"/>
              <a:t>soil</a:t>
            </a:r>
            <a:r>
              <a:rPr lang="it-IT" dirty="0" smtClean="0"/>
              <a:t> are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59632" y="1772816"/>
            <a:ext cx="2232248" cy="792088"/>
          </a:xfrm>
        </p:spPr>
        <p:txBody>
          <a:bodyPr/>
          <a:lstStyle/>
          <a:p>
            <a:pPr>
              <a:buNone/>
            </a:pPr>
            <a:r>
              <a:rPr lang="it-IT" b="1" dirty="0" smtClean="0"/>
              <a:t>ORGANIC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79512" y="2887776"/>
            <a:ext cx="36724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err="1" smtClean="0"/>
              <a:t>Everything</a:t>
            </a:r>
            <a:r>
              <a:rPr lang="it-IT" sz="2400" dirty="0" smtClean="0"/>
              <a:t> </a:t>
            </a:r>
            <a:r>
              <a:rPr lang="it-IT" sz="2400" dirty="0" err="1" smtClean="0"/>
              <a:t>from</a:t>
            </a:r>
            <a:r>
              <a:rPr lang="it-IT" sz="2400" dirty="0" smtClean="0"/>
              <a:t> the </a:t>
            </a:r>
            <a:r>
              <a:rPr lang="it-IT" sz="2400" dirty="0" err="1" smtClean="0"/>
              <a:t>decomposition</a:t>
            </a:r>
            <a:r>
              <a:rPr lang="it-IT" sz="2400" dirty="0" smtClean="0"/>
              <a:t> </a:t>
            </a:r>
            <a:r>
              <a:rPr lang="it-IT" sz="2400" dirty="0" err="1" smtClean="0"/>
              <a:t>of</a:t>
            </a:r>
            <a:r>
              <a:rPr lang="it-IT" sz="2400" dirty="0" smtClean="0"/>
              <a:t> </a:t>
            </a:r>
            <a:r>
              <a:rPr lang="it-IT" sz="2400" dirty="0" err="1" smtClean="0"/>
              <a:t>plants</a:t>
            </a:r>
            <a:r>
              <a:rPr lang="it-IT" sz="2400" dirty="0" smtClean="0"/>
              <a:t> and </a:t>
            </a:r>
            <a:r>
              <a:rPr lang="it-IT" sz="2400" dirty="0" err="1" smtClean="0"/>
              <a:t>animals</a:t>
            </a:r>
            <a:r>
              <a:rPr lang="it-IT" sz="2400" dirty="0" smtClean="0"/>
              <a:t> </a:t>
            </a:r>
          </a:p>
          <a:p>
            <a:endParaRPr lang="it-IT" dirty="0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5076056" y="1844824"/>
            <a:ext cx="2232248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sz="3200" b="1" dirty="0" smtClean="0"/>
              <a:t>INORGANIC</a:t>
            </a:r>
            <a:endParaRPr kumimoji="0" lang="it-IT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427984" y="2906360"/>
            <a:ext cx="36724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err="1" smtClean="0"/>
              <a:t>Mineral</a:t>
            </a:r>
            <a:r>
              <a:rPr lang="it-IT" sz="2400" dirty="0" smtClean="0"/>
              <a:t> </a:t>
            </a:r>
            <a:r>
              <a:rPr lang="it-IT" sz="2400" dirty="0" err="1" smtClean="0"/>
              <a:t>particles</a:t>
            </a:r>
            <a:r>
              <a:rPr lang="it-IT" sz="2400" dirty="0" smtClean="0"/>
              <a:t>, </a:t>
            </a:r>
            <a:r>
              <a:rPr lang="it-IT" sz="2400" dirty="0" err="1" smtClean="0"/>
              <a:t>rocks</a:t>
            </a:r>
            <a:r>
              <a:rPr lang="it-IT" sz="2400" dirty="0" smtClean="0"/>
              <a:t>, water</a:t>
            </a:r>
          </a:p>
          <a:p>
            <a:endParaRPr lang="it-IT" dirty="0"/>
          </a:p>
        </p:txBody>
      </p:sp>
      <p:cxnSp>
        <p:nvCxnSpPr>
          <p:cNvPr id="8" name="Connettore 2 7"/>
          <p:cNvCxnSpPr/>
          <p:nvPr/>
        </p:nvCxnSpPr>
        <p:spPr>
          <a:xfrm flipH="1">
            <a:off x="2699792" y="1196752"/>
            <a:ext cx="1656184" cy="5760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/>
          <p:nvPr/>
        </p:nvCxnSpPr>
        <p:spPr>
          <a:xfrm>
            <a:off x="4427984" y="1196752"/>
            <a:ext cx="1584176" cy="5760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 flipH="1">
            <a:off x="2051720" y="2429272"/>
            <a:ext cx="8384" cy="5676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H="1">
            <a:off x="6156176" y="2429272"/>
            <a:ext cx="8384" cy="5676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tangolo 10"/>
          <p:cNvSpPr/>
          <p:nvPr/>
        </p:nvSpPr>
        <p:spPr>
          <a:xfrm>
            <a:off x="971600" y="1844824"/>
            <a:ext cx="2304256" cy="504056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/>
          <p:cNvSpPr/>
          <p:nvPr/>
        </p:nvSpPr>
        <p:spPr>
          <a:xfrm>
            <a:off x="5004048" y="1844824"/>
            <a:ext cx="2304256" cy="504056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170" name="Picture 2" descr="Risultato immagini per hum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149080"/>
            <a:ext cx="1383618" cy="1844824"/>
          </a:xfrm>
          <a:prstGeom prst="rect">
            <a:avLst/>
          </a:prstGeom>
          <a:noFill/>
        </p:spPr>
      </p:pic>
      <p:pic>
        <p:nvPicPr>
          <p:cNvPr id="7172" name="Picture 4" descr="Risultato immagini per hum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39112" y="4437112"/>
            <a:ext cx="2068792" cy="1258095"/>
          </a:xfrm>
          <a:prstGeom prst="rect">
            <a:avLst/>
          </a:prstGeom>
          <a:noFill/>
        </p:spPr>
      </p:pic>
      <p:pic>
        <p:nvPicPr>
          <p:cNvPr id="7174" name="Picture 6" descr="Risultato immagini per rocc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4365104"/>
            <a:ext cx="1824203" cy="1368152"/>
          </a:xfrm>
          <a:prstGeom prst="rect">
            <a:avLst/>
          </a:prstGeom>
          <a:noFill/>
        </p:spPr>
      </p:pic>
      <p:pic>
        <p:nvPicPr>
          <p:cNvPr id="7176" name="Picture 8" descr="Risultato immagini per sabbi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4383106"/>
            <a:ext cx="1800200" cy="1350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you</a:t>
            </a:r>
            <a:r>
              <a:rPr lang="it-IT" dirty="0" smtClean="0"/>
              <a:t>, are </a:t>
            </a:r>
            <a:r>
              <a:rPr lang="it-IT" dirty="0" err="1" smtClean="0"/>
              <a:t>these</a:t>
            </a:r>
            <a:r>
              <a:rPr lang="it-IT" dirty="0" smtClean="0"/>
              <a:t> </a:t>
            </a:r>
            <a:r>
              <a:rPr lang="it-IT" b="1" dirty="0" smtClean="0"/>
              <a:t>ORGANIC</a:t>
            </a:r>
            <a:r>
              <a:rPr lang="it-IT" dirty="0" smtClean="0"/>
              <a:t> or </a:t>
            </a:r>
            <a:r>
              <a:rPr lang="it-IT" b="1" dirty="0" smtClean="0"/>
              <a:t>INORGANIC</a:t>
            </a:r>
            <a:r>
              <a:rPr lang="it-IT" dirty="0" smtClean="0"/>
              <a:t> </a:t>
            </a:r>
            <a:r>
              <a:rPr lang="it-IT" dirty="0" err="1" smtClean="0"/>
              <a:t>components</a:t>
            </a:r>
            <a:r>
              <a:rPr lang="it-IT" dirty="0" smtClean="0"/>
              <a:t>?</a:t>
            </a:r>
            <a:endParaRPr lang="it-IT" dirty="0"/>
          </a:p>
        </p:txBody>
      </p:sp>
      <p:pic>
        <p:nvPicPr>
          <p:cNvPr id="21506" name="Picture 2" descr="Risultato immagini per sassi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132856"/>
            <a:ext cx="5256584" cy="3512354"/>
          </a:xfrm>
          <a:prstGeom prst="rect">
            <a:avLst/>
          </a:prstGeom>
          <a:noFill/>
        </p:spPr>
      </p:pic>
      <p:pic>
        <p:nvPicPr>
          <p:cNvPr id="21508" name="Picture 4" descr="Risultato immagini per sabbia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988840"/>
            <a:ext cx="8001158" cy="3672408"/>
          </a:xfrm>
          <a:prstGeom prst="rect">
            <a:avLst/>
          </a:prstGeom>
          <a:noFill/>
        </p:spPr>
      </p:pic>
      <p:pic>
        <p:nvPicPr>
          <p:cNvPr id="21510" name="Picture 6" descr="Risultato immagini per foglie decomposte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1628800"/>
            <a:ext cx="7128792" cy="4752531"/>
          </a:xfrm>
          <a:prstGeom prst="rect">
            <a:avLst/>
          </a:prstGeom>
          <a:noFill/>
        </p:spPr>
      </p:pic>
      <p:pic>
        <p:nvPicPr>
          <p:cNvPr id="21512" name="Picture 8" descr="Risultato immagini per foglie decomposte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1516399"/>
            <a:ext cx="7344816" cy="4864529"/>
          </a:xfrm>
          <a:prstGeom prst="rect">
            <a:avLst/>
          </a:prstGeom>
          <a:noFill/>
        </p:spPr>
      </p:pic>
      <p:pic>
        <p:nvPicPr>
          <p:cNvPr id="21514" name="Picture 10" descr="Risultato immagini per foglie decomposte&quot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1484784"/>
            <a:ext cx="6667500" cy="4762500"/>
          </a:xfrm>
          <a:prstGeom prst="rect">
            <a:avLst/>
          </a:prstGeom>
          <a:noFill/>
        </p:spPr>
      </p:pic>
      <p:pic>
        <p:nvPicPr>
          <p:cNvPr id="21516" name="Picture 12" descr="Risultato immagini per minerali&quot;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1844824"/>
            <a:ext cx="7692247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it-IT" dirty="0" err="1" smtClean="0"/>
              <a:t>Let</a:t>
            </a:r>
            <a:r>
              <a:rPr lang="it-IT" dirty="0" smtClean="0"/>
              <a:t>`s </a:t>
            </a:r>
            <a:r>
              <a:rPr lang="it-IT" dirty="0" err="1" smtClean="0"/>
              <a:t>see</a:t>
            </a:r>
            <a:r>
              <a:rPr lang="it-IT" dirty="0" smtClean="0"/>
              <a:t> </a:t>
            </a:r>
            <a:r>
              <a:rPr lang="it-IT" dirty="0" err="1" smtClean="0"/>
              <a:t>this</a:t>
            </a:r>
            <a:r>
              <a:rPr lang="it-IT" dirty="0" smtClean="0"/>
              <a:t> video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1907704" y="1052736"/>
            <a:ext cx="65527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hlinkClick r:id="rId2"/>
              </a:rPr>
              <a:t>https://www.youtube.com/watch?v=I3A7OnTLSM8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67544" y="1772816"/>
            <a:ext cx="727280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And </a:t>
            </a:r>
            <a:r>
              <a:rPr lang="it-IT" sz="2800" dirty="0" err="1" smtClean="0"/>
              <a:t>try</a:t>
            </a:r>
            <a:r>
              <a:rPr lang="it-IT" sz="2800" dirty="0" smtClean="0"/>
              <a:t> </a:t>
            </a:r>
            <a:r>
              <a:rPr lang="it-IT" sz="2800" dirty="0" err="1" smtClean="0"/>
              <a:t>to</a:t>
            </a:r>
            <a:r>
              <a:rPr lang="it-IT" sz="2800" dirty="0" smtClean="0"/>
              <a:t> </a:t>
            </a:r>
            <a:r>
              <a:rPr lang="it-IT" sz="2800" dirty="0" err="1" smtClean="0"/>
              <a:t>understand…</a:t>
            </a:r>
            <a:endParaRPr lang="it-IT" sz="2800" dirty="0" smtClean="0"/>
          </a:p>
          <a:p>
            <a:r>
              <a:rPr lang="it-IT" sz="2800" dirty="0" smtClean="0"/>
              <a:t> </a:t>
            </a:r>
          </a:p>
          <a:p>
            <a:r>
              <a:rPr lang="it-IT" sz="2800" dirty="0" smtClean="0"/>
              <a:t>1) </a:t>
            </a:r>
            <a:r>
              <a:rPr lang="it-IT" sz="2800" dirty="0" err="1" smtClean="0"/>
              <a:t>what</a:t>
            </a:r>
            <a:r>
              <a:rPr lang="it-IT" sz="2800" dirty="0" smtClean="0"/>
              <a:t> </a:t>
            </a:r>
            <a:r>
              <a:rPr lang="it-IT" sz="2800" dirty="0" err="1" smtClean="0"/>
              <a:t>is</a:t>
            </a:r>
            <a:r>
              <a:rPr lang="it-IT" sz="2800" dirty="0" smtClean="0"/>
              <a:t> </a:t>
            </a:r>
            <a:r>
              <a:rPr lang="it-IT" sz="2800" b="1" dirty="0" smtClean="0"/>
              <a:t>HUMMUS</a:t>
            </a:r>
            <a:r>
              <a:rPr lang="it-IT" sz="2800" dirty="0" smtClean="0"/>
              <a:t>, </a:t>
            </a:r>
            <a:r>
              <a:rPr lang="it-IT" sz="2800" dirty="0" err="1" smtClean="0"/>
              <a:t>what</a:t>
            </a:r>
            <a:r>
              <a:rPr lang="it-IT" sz="2800" dirty="0" smtClean="0"/>
              <a:t> </a:t>
            </a:r>
            <a:r>
              <a:rPr lang="it-IT" sz="2800" dirty="0" err="1" smtClean="0"/>
              <a:t>is</a:t>
            </a:r>
            <a:r>
              <a:rPr lang="it-IT" sz="2800" dirty="0" smtClean="0"/>
              <a:t> </a:t>
            </a:r>
            <a:r>
              <a:rPr lang="it-IT" sz="2800" b="1" dirty="0" smtClean="0"/>
              <a:t>CLAY</a:t>
            </a:r>
            <a:r>
              <a:rPr lang="it-IT" sz="2800" dirty="0" smtClean="0"/>
              <a:t>?</a:t>
            </a:r>
          </a:p>
          <a:p>
            <a:endParaRPr lang="it-IT" sz="2800" dirty="0" smtClean="0"/>
          </a:p>
          <a:p>
            <a:r>
              <a:rPr lang="it-IT" sz="2800" dirty="0" smtClean="0"/>
              <a:t>2) </a:t>
            </a:r>
            <a:r>
              <a:rPr lang="it-IT" sz="2800" dirty="0" err="1" smtClean="0"/>
              <a:t>Why</a:t>
            </a:r>
            <a:r>
              <a:rPr lang="it-IT" sz="2800" dirty="0" smtClean="0"/>
              <a:t> are </a:t>
            </a:r>
            <a:r>
              <a:rPr lang="it-IT" sz="2800" b="1" dirty="0" err="1" smtClean="0"/>
              <a:t>worms</a:t>
            </a:r>
            <a:r>
              <a:rPr lang="it-IT" sz="2800" dirty="0" smtClean="0"/>
              <a:t> </a:t>
            </a:r>
            <a:r>
              <a:rPr lang="it-IT" sz="2800" dirty="0" err="1" smtClean="0"/>
              <a:t>important</a:t>
            </a:r>
            <a:r>
              <a:rPr lang="it-IT" sz="2800" dirty="0" smtClean="0"/>
              <a:t>?</a:t>
            </a:r>
          </a:p>
          <a:p>
            <a:endParaRPr lang="it-IT" sz="2800" dirty="0" smtClean="0"/>
          </a:p>
          <a:p>
            <a:r>
              <a:rPr lang="it-IT" sz="2800" dirty="0" smtClean="0"/>
              <a:t>3) </a:t>
            </a:r>
            <a:r>
              <a:rPr lang="it-IT" sz="2800" dirty="0" err="1" smtClean="0"/>
              <a:t>Which</a:t>
            </a:r>
            <a:r>
              <a:rPr lang="it-IT" sz="2800" dirty="0" smtClean="0"/>
              <a:t> </a:t>
            </a:r>
            <a:r>
              <a:rPr lang="it-IT" sz="2800" dirty="0" err="1" smtClean="0"/>
              <a:t>animals</a:t>
            </a:r>
            <a:r>
              <a:rPr lang="it-IT" sz="2800" dirty="0" smtClean="0"/>
              <a:t> can </a:t>
            </a:r>
            <a:r>
              <a:rPr lang="it-IT" sz="2800" dirty="0" err="1" smtClean="0"/>
              <a:t>we</a:t>
            </a:r>
            <a:r>
              <a:rPr lang="it-IT" sz="2800" dirty="0" smtClean="0"/>
              <a:t> </a:t>
            </a:r>
            <a:r>
              <a:rPr lang="it-IT" sz="2800" dirty="0" err="1" smtClean="0"/>
              <a:t>find</a:t>
            </a:r>
            <a:r>
              <a:rPr lang="it-IT" sz="2800" dirty="0" smtClean="0"/>
              <a:t> in the </a:t>
            </a:r>
            <a:r>
              <a:rPr lang="it-IT" sz="2800" b="1" dirty="0" err="1" smtClean="0"/>
              <a:t>soil</a:t>
            </a:r>
            <a:r>
              <a:rPr lang="it-IT" sz="2800" dirty="0" smtClean="0"/>
              <a:t>?</a:t>
            </a:r>
            <a:endParaRPr lang="it-IT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Speak</a:t>
            </a:r>
            <a:r>
              <a:rPr lang="it-IT" dirty="0" smtClean="0"/>
              <a:t> </a:t>
            </a:r>
            <a:r>
              <a:rPr lang="it-IT" dirty="0" err="1" smtClean="0"/>
              <a:t>about</a:t>
            </a:r>
            <a:r>
              <a:rPr lang="it-IT" dirty="0" smtClean="0"/>
              <a:t> the </a:t>
            </a:r>
            <a:r>
              <a:rPr lang="it-IT" b="1" dirty="0" smtClean="0"/>
              <a:t>CORE </a:t>
            </a:r>
            <a:r>
              <a:rPr lang="it-IT" dirty="0" err="1" smtClean="0"/>
              <a:t>of</a:t>
            </a:r>
            <a:r>
              <a:rPr lang="it-IT" dirty="0" smtClean="0"/>
              <a:t> the </a:t>
            </a:r>
            <a:r>
              <a:rPr lang="it-IT" dirty="0" err="1" smtClean="0"/>
              <a:t>Earth</a:t>
            </a:r>
            <a:endParaRPr lang="it-IT" b="1" dirty="0"/>
          </a:p>
        </p:txBody>
      </p:sp>
      <p:pic>
        <p:nvPicPr>
          <p:cNvPr id="4" name="Picture 2" descr="Risultati immagini per structure of the eart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88840"/>
            <a:ext cx="7632848" cy="4312559"/>
          </a:xfrm>
          <a:prstGeom prst="rect">
            <a:avLst/>
          </a:prstGeom>
          <a:noFill/>
        </p:spPr>
      </p:pic>
      <p:cxnSp>
        <p:nvCxnSpPr>
          <p:cNvPr id="6" name="Connettore 2 5"/>
          <p:cNvCxnSpPr/>
          <p:nvPr/>
        </p:nvCxnSpPr>
        <p:spPr>
          <a:xfrm flipV="1">
            <a:off x="4572000" y="1196752"/>
            <a:ext cx="360040" cy="273630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The </a:t>
            </a:r>
            <a:r>
              <a:rPr lang="it-IT" b="1" dirty="0" smtClean="0"/>
              <a:t>CORE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very</a:t>
            </a:r>
            <a:r>
              <a:rPr lang="it-IT" dirty="0" smtClean="0"/>
              <a:t> </a:t>
            </a:r>
            <a:r>
              <a:rPr lang="it-IT" u="sng" dirty="0" smtClean="0"/>
              <a:t>dense</a:t>
            </a:r>
            <a:r>
              <a:rPr lang="it-IT" dirty="0" smtClean="0"/>
              <a:t> and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very</a:t>
            </a:r>
            <a:r>
              <a:rPr lang="it-IT" dirty="0" smtClean="0"/>
              <a:t> </a:t>
            </a:r>
            <a:r>
              <a:rPr lang="it-IT" u="sng" dirty="0" smtClean="0"/>
              <a:t>hot</a:t>
            </a:r>
            <a:r>
              <a:rPr lang="it-IT" dirty="0" smtClean="0"/>
              <a:t>!</a:t>
            </a:r>
            <a:endParaRPr lang="it-IT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187624" y="1988840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err="1" smtClean="0"/>
              <a:t>It</a:t>
            </a:r>
            <a:r>
              <a:rPr lang="it-IT" sz="3200" dirty="0" smtClean="0"/>
              <a:t> </a:t>
            </a:r>
            <a:r>
              <a:rPr lang="it-IT" sz="3200" dirty="0" err="1" smtClean="0"/>
              <a:t>is</a:t>
            </a:r>
            <a:r>
              <a:rPr lang="it-IT" sz="3200" dirty="0" smtClean="0"/>
              <a:t> </a:t>
            </a:r>
            <a:r>
              <a:rPr lang="it-IT" sz="3200" dirty="0" err="1" smtClean="0"/>
              <a:t>made</a:t>
            </a:r>
            <a:r>
              <a:rPr lang="it-IT" sz="3200" dirty="0" smtClean="0"/>
              <a:t> </a:t>
            </a:r>
            <a:r>
              <a:rPr lang="it-IT" sz="3200" dirty="0" err="1" smtClean="0"/>
              <a:t>of</a:t>
            </a:r>
            <a:r>
              <a:rPr lang="it-IT" sz="3200" dirty="0" smtClean="0"/>
              <a:t> </a:t>
            </a:r>
            <a:r>
              <a:rPr lang="it-IT" sz="3200" dirty="0" err="1" smtClean="0"/>
              <a:t>solid</a:t>
            </a:r>
            <a:r>
              <a:rPr lang="it-IT" sz="3200" dirty="0" smtClean="0"/>
              <a:t> </a:t>
            </a:r>
            <a:r>
              <a:rPr lang="it-IT" sz="3200" b="1" dirty="0" smtClean="0"/>
              <a:t>IRON and  NICKEL</a:t>
            </a:r>
            <a:endParaRPr lang="it-IT" sz="3200" b="1" dirty="0"/>
          </a:p>
        </p:txBody>
      </p:sp>
      <p:sp>
        <p:nvSpPr>
          <p:cNvPr id="5" name="Rettangolo 4"/>
          <p:cNvSpPr/>
          <p:nvPr/>
        </p:nvSpPr>
        <p:spPr>
          <a:xfrm>
            <a:off x="0" y="6488668"/>
            <a:ext cx="5310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hlinkClick r:id="rId2"/>
              </a:rPr>
              <a:t>https://www.youtube.com/watch?v=WjXSCumeqxo</a:t>
            </a:r>
            <a:endParaRPr lang="it-IT" dirty="0"/>
          </a:p>
        </p:txBody>
      </p:sp>
      <p:cxnSp>
        <p:nvCxnSpPr>
          <p:cNvPr id="7" name="Connettore 2 6"/>
          <p:cNvCxnSpPr/>
          <p:nvPr/>
        </p:nvCxnSpPr>
        <p:spPr>
          <a:xfrm>
            <a:off x="4283968" y="1196752"/>
            <a:ext cx="0" cy="7200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isultato immagini per CORE OF THE EART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3613" y="2708920"/>
            <a:ext cx="6440715" cy="36229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Word </a:t>
            </a:r>
            <a:r>
              <a:rPr lang="it-IT" dirty="0" err="1" smtClean="0"/>
              <a:t>bank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 err="1" smtClean="0"/>
              <a:t>Litosphere</a:t>
            </a:r>
            <a:endParaRPr lang="it-IT" dirty="0" smtClean="0"/>
          </a:p>
          <a:p>
            <a:r>
              <a:rPr lang="it-IT" dirty="0" err="1" smtClean="0"/>
              <a:t>Layer</a:t>
            </a:r>
            <a:endParaRPr lang="it-IT" dirty="0" smtClean="0"/>
          </a:p>
          <a:p>
            <a:r>
              <a:rPr lang="it-IT" dirty="0" err="1" smtClean="0"/>
              <a:t>Structure</a:t>
            </a:r>
            <a:endParaRPr lang="it-IT" dirty="0" smtClean="0"/>
          </a:p>
          <a:p>
            <a:r>
              <a:rPr lang="it-IT" dirty="0" err="1" smtClean="0"/>
              <a:t>Crust</a:t>
            </a:r>
            <a:r>
              <a:rPr lang="it-IT" dirty="0" smtClean="0"/>
              <a:t> </a:t>
            </a:r>
          </a:p>
          <a:p>
            <a:r>
              <a:rPr lang="it-IT" dirty="0" err="1" smtClean="0"/>
              <a:t>Mantle</a:t>
            </a:r>
            <a:endParaRPr lang="it-IT" dirty="0" smtClean="0"/>
          </a:p>
          <a:p>
            <a:r>
              <a:rPr lang="it-IT" dirty="0" err="1" smtClean="0"/>
              <a:t>Core</a:t>
            </a:r>
            <a:endParaRPr lang="it-IT" dirty="0" smtClean="0"/>
          </a:p>
          <a:p>
            <a:r>
              <a:rPr lang="it-IT" dirty="0" err="1" smtClean="0"/>
              <a:t>Inner</a:t>
            </a:r>
            <a:r>
              <a:rPr lang="it-IT" dirty="0" smtClean="0"/>
              <a:t> </a:t>
            </a:r>
            <a:r>
              <a:rPr lang="it-IT" dirty="0" err="1" smtClean="0"/>
              <a:t>core</a:t>
            </a:r>
            <a:endParaRPr lang="it-IT" dirty="0" smtClean="0"/>
          </a:p>
          <a:p>
            <a:r>
              <a:rPr lang="it-IT" dirty="0" err="1" smtClean="0"/>
              <a:t>Outer</a:t>
            </a:r>
            <a:r>
              <a:rPr lang="it-IT" dirty="0" smtClean="0"/>
              <a:t> </a:t>
            </a:r>
            <a:r>
              <a:rPr lang="it-IT" dirty="0" err="1" smtClean="0"/>
              <a:t>core</a:t>
            </a:r>
            <a:endParaRPr lang="it-IT" dirty="0" smtClean="0"/>
          </a:p>
          <a:p>
            <a:r>
              <a:rPr lang="it-IT" dirty="0" err="1" smtClean="0"/>
              <a:t>Soil</a:t>
            </a:r>
            <a:endParaRPr lang="it-IT" dirty="0" smtClean="0"/>
          </a:p>
          <a:p>
            <a:r>
              <a:rPr lang="it-IT" dirty="0" err="1" smtClean="0"/>
              <a:t>Organic</a:t>
            </a:r>
            <a:endParaRPr lang="it-IT" dirty="0" smtClean="0"/>
          </a:p>
          <a:p>
            <a:r>
              <a:rPr lang="it-IT" dirty="0" err="1" smtClean="0"/>
              <a:t>Inorganic</a:t>
            </a:r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72008" y="188640"/>
            <a:ext cx="1835696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323528" y="260648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/>
              <a:t>CRUST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251520" y="1628800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/>
              <a:t>MANTLE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467544" y="3140968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/>
              <a:t>OUTER CORE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251520" y="4860449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/>
              <a:t>INNER CORE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3923928" y="221739"/>
            <a:ext cx="489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The </a:t>
            </a:r>
            <a:r>
              <a:rPr lang="it-IT" sz="2400" dirty="0" err="1" smtClean="0"/>
              <a:t>most</a:t>
            </a:r>
            <a:r>
              <a:rPr lang="it-IT" sz="2400" dirty="0" smtClean="0"/>
              <a:t> </a:t>
            </a:r>
            <a:r>
              <a:rPr lang="it-IT" sz="2400" dirty="0" err="1" smtClean="0"/>
              <a:t>superficial</a:t>
            </a:r>
            <a:r>
              <a:rPr lang="it-IT" sz="2400" dirty="0" smtClean="0"/>
              <a:t> </a:t>
            </a:r>
            <a:r>
              <a:rPr lang="it-IT" sz="2400" dirty="0" err="1" smtClean="0"/>
              <a:t>layer</a:t>
            </a:r>
            <a:r>
              <a:rPr lang="it-IT" sz="2400" dirty="0" smtClean="0"/>
              <a:t> </a:t>
            </a:r>
            <a:r>
              <a:rPr lang="it-IT" sz="2400" dirty="0" err="1" smtClean="0"/>
              <a:t>of</a:t>
            </a:r>
            <a:r>
              <a:rPr lang="it-IT" sz="2400" dirty="0" smtClean="0"/>
              <a:t> the </a:t>
            </a:r>
            <a:r>
              <a:rPr lang="it-IT" sz="2400" dirty="0" err="1" smtClean="0"/>
              <a:t>Earth</a:t>
            </a:r>
            <a:r>
              <a:rPr lang="it-IT" sz="2400" dirty="0" smtClean="0"/>
              <a:t>, </a:t>
            </a:r>
            <a:r>
              <a:rPr lang="it-IT" sz="2400" dirty="0" err="1" smtClean="0"/>
              <a:t>where</a:t>
            </a:r>
            <a:r>
              <a:rPr lang="it-IT" sz="2400" dirty="0" smtClean="0"/>
              <a:t> </a:t>
            </a:r>
            <a:r>
              <a:rPr lang="it-IT" sz="2400" dirty="0" err="1" smtClean="0"/>
              <a:t>we</a:t>
            </a:r>
            <a:r>
              <a:rPr lang="it-IT" sz="2400" dirty="0" smtClean="0"/>
              <a:t> can </a:t>
            </a:r>
            <a:r>
              <a:rPr lang="it-IT" sz="2400" dirty="0" err="1" smtClean="0"/>
              <a:t>find</a:t>
            </a:r>
            <a:r>
              <a:rPr lang="it-IT" sz="2400" dirty="0" smtClean="0"/>
              <a:t> the </a:t>
            </a:r>
            <a:r>
              <a:rPr lang="it-IT" sz="2400" dirty="0" err="1" smtClean="0"/>
              <a:t>soil</a:t>
            </a:r>
            <a:endParaRPr lang="it-IT" sz="14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3851920" y="1556792"/>
            <a:ext cx="489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/>
              <a:t>It</a:t>
            </a:r>
            <a:r>
              <a:rPr lang="it-IT" sz="2400" dirty="0" smtClean="0"/>
              <a:t> </a:t>
            </a:r>
            <a:r>
              <a:rPr lang="it-IT" sz="2400" dirty="0" err="1" smtClean="0"/>
              <a:t>is</a:t>
            </a:r>
            <a:r>
              <a:rPr lang="it-IT" sz="2400" dirty="0" smtClean="0"/>
              <a:t> a </a:t>
            </a:r>
            <a:r>
              <a:rPr lang="it-IT" sz="2400" dirty="0" err="1" smtClean="0"/>
              <a:t>layer</a:t>
            </a:r>
            <a:r>
              <a:rPr lang="it-IT" sz="2400" dirty="0" smtClean="0"/>
              <a:t> </a:t>
            </a:r>
            <a:r>
              <a:rPr lang="it-IT" sz="2400" dirty="0" err="1" smtClean="0"/>
              <a:t>of</a:t>
            </a:r>
            <a:r>
              <a:rPr lang="it-IT" sz="2400" dirty="0" smtClean="0"/>
              <a:t> </a:t>
            </a:r>
            <a:r>
              <a:rPr lang="it-IT" sz="2400" dirty="0" err="1" smtClean="0"/>
              <a:t>silicate</a:t>
            </a:r>
            <a:r>
              <a:rPr lang="it-IT" sz="2400" dirty="0" smtClean="0"/>
              <a:t> </a:t>
            </a:r>
            <a:r>
              <a:rPr lang="it-IT" sz="2400" dirty="0" err="1" smtClean="0"/>
              <a:t>rocks</a:t>
            </a:r>
            <a:r>
              <a:rPr lang="it-IT" sz="2400" dirty="0" smtClean="0"/>
              <a:t> and </a:t>
            </a:r>
            <a:r>
              <a:rPr lang="it-IT" sz="2400" dirty="0" err="1" smtClean="0"/>
              <a:t>it</a:t>
            </a:r>
            <a:r>
              <a:rPr lang="it-IT" sz="2400" dirty="0" smtClean="0"/>
              <a:t> </a:t>
            </a:r>
            <a:r>
              <a:rPr lang="it-IT" sz="2400" dirty="0" err="1" smtClean="0"/>
              <a:t>is</a:t>
            </a:r>
            <a:r>
              <a:rPr lang="it-IT" sz="2400" dirty="0" smtClean="0"/>
              <a:t> the 84% </a:t>
            </a:r>
            <a:r>
              <a:rPr lang="it-IT" sz="2400" dirty="0" err="1" smtClean="0"/>
              <a:t>of</a:t>
            </a:r>
            <a:r>
              <a:rPr lang="it-IT" sz="2400" dirty="0" smtClean="0"/>
              <a:t> the total </a:t>
            </a:r>
            <a:r>
              <a:rPr lang="it-IT" sz="2400" dirty="0" err="1" smtClean="0"/>
              <a:t>earth</a:t>
            </a:r>
            <a:r>
              <a:rPr lang="it-IT" sz="2400" dirty="0" smtClean="0"/>
              <a:t> volume</a:t>
            </a:r>
            <a:endParaRPr lang="it-IT" sz="1400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3923928" y="3140968"/>
            <a:ext cx="489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/>
              <a:t>It</a:t>
            </a:r>
            <a:r>
              <a:rPr lang="it-IT" sz="2400" dirty="0" smtClean="0"/>
              <a:t> </a:t>
            </a:r>
            <a:r>
              <a:rPr lang="it-IT" sz="2400" dirty="0" err="1" smtClean="0"/>
              <a:t>is</a:t>
            </a:r>
            <a:r>
              <a:rPr lang="it-IT" sz="2400" dirty="0" smtClean="0"/>
              <a:t> a </a:t>
            </a:r>
            <a:r>
              <a:rPr lang="it-IT" sz="2400" dirty="0" err="1" smtClean="0"/>
              <a:t>fluid</a:t>
            </a:r>
            <a:r>
              <a:rPr lang="it-IT" sz="2400" dirty="0" smtClean="0"/>
              <a:t> </a:t>
            </a:r>
            <a:r>
              <a:rPr lang="it-IT" sz="2400" dirty="0" err="1" smtClean="0"/>
              <a:t>layer</a:t>
            </a:r>
            <a:r>
              <a:rPr lang="it-IT" sz="2400" dirty="0" smtClean="0"/>
              <a:t> </a:t>
            </a:r>
            <a:r>
              <a:rPr lang="it-IT" sz="2400" dirty="0" err="1" smtClean="0"/>
              <a:t>made</a:t>
            </a:r>
            <a:r>
              <a:rPr lang="it-IT" sz="2400" dirty="0" smtClean="0"/>
              <a:t> </a:t>
            </a:r>
            <a:r>
              <a:rPr lang="it-IT" sz="2400" dirty="0" err="1" smtClean="0"/>
              <a:t>of</a:t>
            </a:r>
            <a:r>
              <a:rPr lang="it-IT" sz="2400" dirty="0" smtClean="0"/>
              <a:t> nichel and </a:t>
            </a:r>
            <a:r>
              <a:rPr lang="it-IT" sz="2400" dirty="0" err="1" smtClean="0"/>
              <a:t>iron</a:t>
            </a:r>
            <a:endParaRPr lang="it-IT" sz="140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3707904" y="4797152"/>
            <a:ext cx="489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/>
              <a:t>It</a:t>
            </a:r>
            <a:r>
              <a:rPr lang="it-IT" sz="2400" dirty="0" smtClean="0"/>
              <a:t> </a:t>
            </a:r>
            <a:r>
              <a:rPr lang="it-IT" sz="2400" dirty="0" err="1" smtClean="0"/>
              <a:t>is</a:t>
            </a:r>
            <a:r>
              <a:rPr lang="it-IT" sz="2400" dirty="0" smtClean="0"/>
              <a:t> a </a:t>
            </a:r>
            <a:r>
              <a:rPr lang="it-IT" sz="2400" dirty="0" err="1" smtClean="0"/>
              <a:t>solid</a:t>
            </a:r>
            <a:r>
              <a:rPr lang="it-IT" sz="2400" dirty="0" smtClean="0"/>
              <a:t> </a:t>
            </a:r>
            <a:r>
              <a:rPr lang="it-IT" sz="2400" dirty="0" err="1" smtClean="0"/>
              <a:t>layer</a:t>
            </a:r>
            <a:r>
              <a:rPr lang="it-IT" sz="2400" dirty="0" smtClean="0"/>
              <a:t> </a:t>
            </a:r>
            <a:r>
              <a:rPr lang="it-IT" sz="2400" dirty="0" err="1" smtClean="0"/>
              <a:t>made</a:t>
            </a:r>
            <a:r>
              <a:rPr lang="it-IT" sz="2400" dirty="0" smtClean="0"/>
              <a:t> </a:t>
            </a:r>
            <a:r>
              <a:rPr lang="it-IT" sz="2400" dirty="0" err="1" smtClean="0"/>
              <a:t>of</a:t>
            </a:r>
            <a:r>
              <a:rPr lang="it-IT" sz="2400" dirty="0" smtClean="0"/>
              <a:t> nichel and </a:t>
            </a:r>
            <a:r>
              <a:rPr lang="it-IT" sz="2400" dirty="0" err="1" smtClean="0"/>
              <a:t>iron</a:t>
            </a:r>
            <a:r>
              <a:rPr lang="it-IT" sz="2400" dirty="0" smtClean="0"/>
              <a:t>, </a:t>
            </a:r>
            <a:r>
              <a:rPr lang="it-IT" sz="2400" dirty="0" err="1" smtClean="0"/>
              <a:t>it</a:t>
            </a:r>
            <a:r>
              <a:rPr lang="it-IT" sz="2400" dirty="0" smtClean="0"/>
              <a:t> </a:t>
            </a:r>
            <a:r>
              <a:rPr lang="it-IT" sz="2400" dirty="0" err="1" smtClean="0"/>
              <a:t>is</a:t>
            </a:r>
            <a:r>
              <a:rPr lang="it-IT" sz="2400" dirty="0" smtClean="0"/>
              <a:t> </a:t>
            </a:r>
            <a:r>
              <a:rPr lang="it-IT" sz="2400" dirty="0" err="1" smtClean="0"/>
              <a:t>extremely</a:t>
            </a:r>
            <a:r>
              <a:rPr lang="it-IT" sz="2400" dirty="0" smtClean="0"/>
              <a:t> hot</a:t>
            </a:r>
            <a:endParaRPr lang="it-IT" sz="1400" dirty="0"/>
          </a:p>
        </p:txBody>
      </p:sp>
      <p:sp>
        <p:nvSpPr>
          <p:cNvPr id="16" name="Rettangolo 15"/>
          <p:cNvSpPr/>
          <p:nvPr/>
        </p:nvSpPr>
        <p:spPr>
          <a:xfrm>
            <a:off x="179512" y="1556792"/>
            <a:ext cx="1835696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/>
          <p:cNvSpPr/>
          <p:nvPr/>
        </p:nvSpPr>
        <p:spPr>
          <a:xfrm>
            <a:off x="224408" y="3068960"/>
            <a:ext cx="2691408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ttangolo 17"/>
          <p:cNvSpPr/>
          <p:nvPr/>
        </p:nvSpPr>
        <p:spPr>
          <a:xfrm>
            <a:off x="224408" y="4797152"/>
            <a:ext cx="2259360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/>
          <p:cNvSpPr/>
          <p:nvPr/>
        </p:nvSpPr>
        <p:spPr>
          <a:xfrm>
            <a:off x="3491880" y="260648"/>
            <a:ext cx="5112568" cy="792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ttangolo 19"/>
          <p:cNvSpPr/>
          <p:nvPr/>
        </p:nvSpPr>
        <p:spPr>
          <a:xfrm>
            <a:off x="3491880" y="1556792"/>
            <a:ext cx="5112568" cy="792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20"/>
          <p:cNvSpPr/>
          <p:nvPr/>
        </p:nvSpPr>
        <p:spPr>
          <a:xfrm>
            <a:off x="3563888" y="3212976"/>
            <a:ext cx="5112568" cy="792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ettangolo 21"/>
          <p:cNvSpPr/>
          <p:nvPr/>
        </p:nvSpPr>
        <p:spPr>
          <a:xfrm>
            <a:off x="3563888" y="4797152"/>
            <a:ext cx="5112568" cy="792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CasellaDiTesto 22"/>
          <p:cNvSpPr txBox="1"/>
          <p:nvPr/>
        </p:nvSpPr>
        <p:spPr>
          <a:xfrm>
            <a:off x="6012160" y="630932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Domino game</a:t>
            </a:r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79512" y="2348880"/>
            <a:ext cx="8784976" cy="2232248"/>
          </a:xfrm>
        </p:spPr>
        <p:txBody>
          <a:bodyPr>
            <a:normAutofit/>
          </a:bodyPr>
          <a:lstStyle/>
          <a:p>
            <a:r>
              <a:rPr lang="it-IT" sz="9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LITHOSPHERE</a:t>
            </a:r>
            <a:endParaRPr lang="it-IT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itolo 1"/>
          <p:cNvSpPr txBox="1">
            <a:spLocks/>
          </p:cNvSpPr>
          <p:nvPr/>
        </p:nvSpPr>
        <p:spPr>
          <a:xfrm>
            <a:off x="0" y="1412776"/>
            <a:ext cx="9144000" cy="2232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Unit</a:t>
            </a:r>
            <a:r>
              <a:rPr kumimoji="0" lang="it-IT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3</a:t>
            </a:r>
            <a:endParaRPr kumimoji="0" lang="it-IT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539552" y="4005064"/>
            <a:ext cx="8064896" cy="13681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539552" y="2348880"/>
            <a:ext cx="8064896" cy="12241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4077072"/>
            <a:ext cx="8229600" cy="1143000"/>
          </a:xfrm>
        </p:spPr>
        <p:txBody>
          <a:bodyPr>
            <a:noAutofit/>
          </a:bodyPr>
          <a:lstStyle/>
          <a:p>
            <a:r>
              <a:rPr lang="it-IT" dirty="0" err="1" smtClean="0"/>
              <a:t>If</a:t>
            </a:r>
            <a:r>
              <a:rPr lang="it-IT" dirty="0" smtClean="0"/>
              <a:t> </a:t>
            </a: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could</a:t>
            </a:r>
            <a:r>
              <a:rPr lang="it-IT" dirty="0" smtClean="0"/>
              <a:t> </a:t>
            </a:r>
            <a:r>
              <a:rPr lang="it-IT" b="1" dirty="0" smtClean="0"/>
              <a:t>cut</a:t>
            </a:r>
            <a:r>
              <a:rPr lang="it-IT" dirty="0" smtClean="0"/>
              <a:t>  </a:t>
            </a:r>
            <a:r>
              <a:rPr lang="it-IT" dirty="0" err="1" smtClean="0"/>
              <a:t>our</a:t>
            </a:r>
            <a:r>
              <a:rPr lang="it-IT" dirty="0" smtClean="0"/>
              <a:t> </a:t>
            </a:r>
            <a:r>
              <a:rPr lang="it-IT" dirty="0" err="1" smtClean="0"/>
              <a:t>planet</a:t>
            </a:r>
            <a:r>
              <a:rPr lang="it-IT" dirty="0" smtClean="0"/>
              <a:t> in </a:t>
            </a:r>
            <a:r>
              <a:rPr lang="it-IT" b="1" dirty="0" err="1" smtClean="0"/>
              <a:t>half</a:t>
            </a:r>
            <a:r>
              <a:rPr lang="it-IT" dirty="0" smtClean="0"/>
              <a:t>...</a:t>
            </a:r>
            <a:br>
              <a:rPr lang="it-IT" dirty="0" smtClean="0"/>
            </a:br>
            <a:r>
              <a:rPr lang="it-IT" dirty="0" err="1" smtClean="0"/>
              <a:t>How</a:t>
            </a:r>
            <a:r>
              <a:rPr lang="it-IT" dirty="0" smtClean="0"/>
              <a:t> do </a:t>
            </a:r>
            <a:r>
              <a:rPr lang="it-IT" dirty="0" err="1" smtClean="0"/>
              <a:t>you</a:t>
            </a:r>
            <a:r>
              <a:rPr lang="it-IT" dirty="0" smtClean="0"/>
              <a:t> </a:t>
            </a:r>
            <a:r>
              <a:rPr lang="it-IT" dirty="0" err="1" smtClean="0"/>
              <a:t>imagine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?</a:t>
            </a:r>
            <a:endParaRPr lang="it-IT" dirty="0"/>
          </a:p>
        </p:txBody>
      </p:sp>
      <p:sp>
        <p:nvSpPr>
          <p:cNvPr id="4" name="Titolo 1"/>
          <p:cNvSpPr txBox="1">
            <a:spLocks/>
          </p:cNvSpPr>
          <p:nvPr/>
        </p:nvSpPr>
        <p:spPr>
          <a:xfrm>
            <a:off x="467544" y="235800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</a:t>
            </a:r>
            <a:r>
              <a:rPr kumimoji="0" lang="it-IT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it-IT" sz="4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is</a:t>
            </a:r>
            <a:r>
              <a:rPr kumimoji="0" lang="it-IT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it-IT" sz="4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there</a:t>
            </a:r>
            <a:r>
              <a:rPr kumimoji="0" lang="it-IT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it-IT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inside</a:t>
            </a:r>
            <a:r>
              <a:rPr kumimoji="0" lang="it-IT" sz="4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the </a:t>
            </a:r>
            <a:r>
              <a:rPr lang="it-IT" sz="4400" dirty="0" err="1" smtClean="0">
                <a:latin typeface="+mj-lt"/>
                <a:ea typeface="+mj-ea"/>
                <a:cs typeface="+mj-cs"/>
              </a:rPr>
              <a:t>E</a:t>
            </a:r>
            <a:r>
              <a:rPr kumimoji="0" lang="it-IT" sz="44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arth</a:t>
            </a:r>
            <a:r>
              <a:rPr kumimoji="0" lang="it-IT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it-IT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539552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Think</a:t>
            </a:r>
            <a:r>
              <a:rPr kumimoji="0" lang="it-IT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it-IT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about</a:t>
            </a:r>
            <a:r>
              <a:rPr kumimoji="0" lang="it-IT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it-IT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these</a:t>
            </a:r>
            <a:r>
              <a:rPr kumimoji="0" lang="it-IT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it-IT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questions</a:t>
            </a:r>
            <a:r>
              <a:rPr kumimoji="0" lang="it-IT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and </a:t>
            </a:r>
            <a:r>
              <a:rPr kumimoji="0" lang="it-IT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try</a:t>
            </a:r>
            <a:r>
              <a:rPr kumimoji="0" lang="it-IT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it-IT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</a:t>
            </a:r>
            <a:r>
              <a:rPr kumimoji="0" lang="it-IT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it-IT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answer…</a:t>
            </a:r>
            <a:r>
              <a:rPr kumimoji="0" lang="it-IT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</a:p>
        </p:txBody>
      </p:sp>
      <p:sp>
        <p:nvSpPr>
          <p:cNvPr id="6" name="Rettangolo 5"/>
          <p:cNvSpPr/>
          <p:nvPr/>
        </p:nvSpPr>
        <p:spPr>
          <a:xfrm>
            <a:off x="323528" y="6021288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hlinkClick r:id="rId2"/>
              </a:rPr>
              <a:t>https://www.youtube.com/watch?time_continue=1&amp;v=eXiVGEEPQ6c&amp;feature=emb_logo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 rot="20239175">
            <a:off x="130870" y="1469646"/>
            <a:ext cx="1656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7200" dirty="0" smtClean="0">
                <a:solidFill>
                  <a:srgbClr val="45A224"/>
                </a:solidFill>
              </a:rPr>
              <a:t>1</a:t>
            </a:r>
            <a:endParaRPr lang="it-IT" sz="7200" dirty="0">
              <a:solidFill>
                <a:srgbClr val="45A224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 rot="20239175">
            <a:off x="130870" y="3197838"/>
            <a:ext cx="1656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7200" dirty="0" smtClean="0">
                <a:solidFill>
                  <a:srgbClr val="45A224"/>
                </a:solidFill>
              </a:rPr>
              <a:t>2</a:t>
            </a:r>
            <a:endParaRPr lang="it-IT" sz="7200" dirty="0">
              <a:solidFill>
                <a:srgbClr val="45A224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So, the </a:t>
            </a:r>
            <a:r>
              <a:rPr lang="it-IT" dirty="0" err="1" smtClean="0"/>
              <a:t>earth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divided</a:t>
            </a:r>
            <a:r>
              <a:rPr lang="it-IT" dirty="0" smtClean="0"/>
              <a:t> in </a:t>
            </a:r>
            <a:r>
              <a:rPr lang="it-IT" b="1" dirty="0" err="1" smtClean="0"/>
              <a:t>layers</a:t>
            </a:r>
            <a:r>
              <a:rPr lang="it-IT" dirty="0" smtClean="0"/>
              <a:t>, and </a:t>
            </a:r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its</a:t>
            </a:r>
            <a:r>
              <a:rPr lang="it-IT" dirty="0" smtClean="0"/>
              <a:t> </a:t>
            </a:r>
            <a:r>
              <a:rPr lang="it-IT" b="1" dirty="0" err="1" smtClean="0"/>
              <a:t>structure</a:t>
            </a:r>
            <a:endParaRPr lang="it-IT" dirty="0"/>
          </a:p>
        </p:txBody>
      </p:sp>
      <p:pic>
        <p:nvPicPr>
          <p:cNvPr id="1026" name="Picture 2" descr="Risultati immagini per structure of the eart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88840"/>
            <a:ext cx="7632848" cy="43125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Put the </a:t>
            </a:r>
            <a:r>
              <a:rPr lang="it-IT" dirty="0" err="1" smtClean="0"/>
              <a:t>correct</a:t>
            </a:r>
            <a:r>
              <a:rPr lang="it-IT" dirty="0" smtClean="0"/>
              <a:t> </a:t>
            </a:r>
            <a:r>
              <a:rPr lang="it-IT" dirty="0" err="1" smtClean="0"/>
              <a:t>name</a:t>
            </a:r>
            <a:r>
              <a:rPr lang="it-IT" dirty="0" smtClean="0"/>
              <a:t> </a:t>
            </a:r>
            <a:r>
              <a:rPr lang="it-IT" dirty="0" err="1" smtClean="0"/>
              <a:t>next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each</a:t>
            </a:r>
            <a:r>
              <a:rPr lang="it-IT" dirty="0" smtClean="0"/>
              <a:t> </a:t>
            </a:r>
            <a:r>
              <a:rPr lang="it-IT" dirty="0" err="1" smtClean="0"/>
              <a:t>layer</a:t>
            </a:r>
            <a:endParaRPr lang="it-IT" dirty="0"/>
          </a:p>
        </p:txBody>
      </p:sp>
      <p:pic>
        <p:nvPicPr>
          <p:cNvPr id="16386" name="Picture 2" descr="Risultati immagini per structure of the eart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016" y="1448439"/>
            <a:ext cx="8172400" cy="5148913"/>
          </a:xfrm>
          <a:prstGeom prst="rect">
            <a:avLst/>
          </a:prstGeom>
          <a:noFill/>
        </p:spPr>
      </p:pic>
      <p:sp>
        <p:nvSpPr>
          <p:cNvPr id="5" name="Rettangolo 4"/>
          <p:cNvSpPr/>
          <p:nvPr/>
        </p:nvSpPr>
        <p:spPr>
          <a:xfrm>
            <a:off x="6732240" y="3429000"/>
            <a:ext cx="1584176" cy="3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6732240" y="2420888"/>
            <a:ext cx="1584176" cy="3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6732240" y="2924944"/>
            <a:ext cx="1584176" cy="3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6732240" y="1916832"/>
            <a:ext cx="1584176" cy="3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7092280" y="191683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CRUST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6948264" y="241159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MANTLE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6876256" y="342900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INNER CORE</a:t>
            </a:r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6804248" y="291565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OUTER CORE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  <p:bldP spid="10" grpId="0" build="allAtOnce"/>
      <p:bldP spid="11" grpId="0" build="allAtOnce"/>
      <p:bldP spid="1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err="1" smtClean="0"/>
              <a:t>Draw</a:t>
            </a:r>
            <a:r>
              <a:rPr lang="it-IT" dirty="0" smtClean="0"/>
              <a:t> a </a:t>
            </a:r>
            <a:r>
              <a:rPr lang="it-IT" dirty="0" err="1" smtClean="0"/>
              <a:t>picture</a:t>
            </a:r>
            <a:r>
              <a:rPr lang="it-IT" dirty="0" smtClean="0"/>
              <a:t> </a:t>
            </a:r>
            <a:r>
              <a:rPr lang="it-IT" dirty="0" err="1" smtClean="0"/>
              <a:t>like</a:t>
            </a:r>
            <a:r>
              <a:rPr lang="it-IT" dirty="0" smtClean="0"/>
              <a:t> </a:t>
            </a:r>
            <a:r>
              <a:rPr lang="it-IT" dirty="0" err="1" smtClean="0"/>
              <a:t>this</a:t>
            </a:r>
            <a:r>
              <a:rPr lang="it-IT" dirty="0" smtClean="0"/>
              <a:t>, and put the </a:t>
            </a:r>
            <a:r>
              <a:rPr lang="it-IT" dirty="0" err="1" smtClean="0"/>
              <a:t>correct</a:t>
            </a:r>
            <a:r>
              <a:rPr lang="it-IT" dirty="0" smtClean="0"/>
              <a:t> </a:t>
            </a:r>
            <a:r>
              <a:rPr lang="it-IT" dirty="0" err="1" smtClean="0"/>
              <a:t>name</a:t>
            </a:r>
            <a:endParaRPr lang="it-IT" dirty="0"/>
          </a:p>
        </p:txBody>
      </p:sp>
      <p:sp>
        <p:nvSpPr>
          <p:cNvPr id="9" name="Ovale 8"/>
          <p:cNvSpPr/>
          <p:nvPr/>
        </p:nvSpPr>
        <p:spPr>
          <a:xfrm>
            <a:off x="2051720" y="1700808"/>
            <a:ext cx="4788000" cy="472514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/>
          <p:cNvSpPr/>
          <p:nvPr/>
        </p:nvSpPr>
        <p:spPr>
          <a:xfrm>
            <a:off x="2232232" y="1844824"/>
            <a:ext cx="4428000" cy="442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/>
          <p:cNvSpPr/>
          <p:nvPr/>
        </p:nvSpPr>
        <p:spPr>
          <a:xfrm>
            <a:off x="2987824" y="2637232"/>
            <a:ext cx="2880000" cy="288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Ovale 12"/>
          <p:cNvSpPr/>
          <p:nvPr/>
        </p:nvSpPr>
        <p:spPr>
          <a:xfrm>
            <a:off x="3851920" y="3501008"/>
            <a:ext cx="1080000" cy="10800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13"/>
          <p:cNvSpPr/>
          <p:nvPr/>
        </p:nvSpPr>
        <p:spPr>
          <a:xfrm>
            <a:off x="7164288" y="1484784"/>
            <a:ext cx="158417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14"/>
          <p:cNvSpPr/>
          <p:nvPr/>
        </p:nvSpPr>
        <p:spPr>
          <a:xfrm>
            <a:off x="7236296" y="2492896"/>
            <a:ext cx="158417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ttangolo 15"/>
          <p:cNvSpPr/>
          <p:nvPr/>
        </p:nvSpPr>
        <p:spPr>
          <a:xfrm>
            <a:off x="7236296" y="3573016"/>
            <a:ext cx="158417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/>
          <p:cNvSpPr/>
          <p:nvPr/>
        </p:nvSpPr>
        <p:spPr>
          <a:xfrm>
            <a:off x="7236296" y="4653136"/>
            <a:ext cx="158417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9" name="Connettore 2 18"/>
          <p:cNvCxnSpPr/>
          <p:nvPr/>
        </p:nvCxnSpPr>
        <p:spPr>
          <a:xfrm flipV="1">
            <a:off x="5868144" y="1772816"/>
            <a:ext cx="1224136" cy="4320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/>
          <p:nvPr/>
        </p:nvCxnSpPr>
        <p:spPr>
          <a:xfrm flipV="1">
            <a:off x="5796136" y="2708920"/>
            <a:ext cx="1296144" cy="21602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/>
          <p:nvPr/>
        </p:nvCxnSpPr>
        <p:spPr>
          <a:xfrm flipV="1">
            <a:off x="5364088" y="3789040"/>
            <a:ext cx="1800200" cy="7200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/>
          <p:cNvCxnSpPr/>
          <p:nvPr/>
        </p:nvCxnSpPr>
        <p:spPr>
          <a:xfrm>
            <a:off x="4427984" y="4077072"/>
            <a:ext cx="2736304" cy="7920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Another</a:t>
            </a:r>
            <a:r>
              <a:rPr lang="it-IT" dirty="0" smtClean="0"/>
              <a:t> </a:t>
            </a:r>
            <a:r>
              <a:rPr lang="it-IT" dirty="0" err="1" smtClean="0"/>
              <a:t>picture</a:t>
            </a:r>
            <a:r>
              <a:rPr lang="it-IT" dirty="0" smtClean="0"/>
              <a:t> : the </a:t>
            </a:r>
            <a:r>
              <a:rPr lang="it-IT" b="1" dirty="0" smtClean="0"/>
              <a:t>inside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</a:t>
            </a:r>
            <a:r>
              <a:rPr lang="it-IT" dirty="0" err="1" smtClean="0"/>
              <a:t>Earth…</a:t>
            </a:r>
            <a:endParaRPr lang="it-IT" dirty="0"/>
          </a:p>
        </p:txBody>
      </p:sp>
      <p:pic>
        <p:nvPicPr>
          <p:cNvPr id="1026" name="Picture 2" descr="Risultati immagini per interno ter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8064896" cy="53505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-27384"/>
            <a:ext cx="8229600" cy="1143000"/>
          </a:xfrm>
        </p:spPr>
        <p:txBody>
          <a:bodyPr/>
          <a:lstStyle/>
          <a:p>
            <a:r>
              <a:rPr lang="it-IT" dirty="0" err="1" smtClean="0"/>
              <a:t>Let</a:t>
            </a:r>
            <a:r>
              <a:rPr lang="it-IT" dirty="0" smtClean="0"/>
              <a:t>’s talk </a:t>
            </a:r>
            <a:r>
              <a:rPr lang="it-IT" dirty="0" err="1" smtClean="0"/>
              <a:t>about</a:t>
            </a:r>
            <a:r>
              <a:rPr lang="it-IT" dirty="0" smtClean="0"/>
              <a:t> the </a:t>
            </a:r>
            <a:r>
              <a:rPr lang="it-IT" b="1" dirty="0" smtClean="0"/>
              <a:t>CRUST</a:t>
            </a:r>
            <a:endParaRPr lang="it-IT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259632" y="1484784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The </a:t>
            </a:r>
            <a:r>
              <a:rPr lang="it-IT" sz="2800" b="1" dirty="0" err="1" smtClean="0"/>
              <a:t>crust</a:t>
            </a:r>
            <a:r>
              <a:rPr lang="it-IT" sz="2800" dirty="0" smtClean="0"/>
              <a:t> </a:t>
            </a:r>
            <a:r>
              <a:rPr lang="it-IT" sz="2800" dirty="0" err="1" smtClean="0"/>
              <a:t>is</a:t>
            </a:r>
            <a:r>
              <a:rPr lang="it-IT" sz="2800" dirty="0" smtClean="0"/>
              <a:t> the </a:t>
            </a:r>
            <a:r>
              <a:rPr lang="it-IT" sz="2800" dirty="0" err="1" smtClean="0"/>
              <a:t>thin</a:t>
            </a:r>
            <a:r>
              <a:rPr lang="it-IT" sz="2800" dirty="0" smtClean="0"/>
              <a:t> </a:t>
            </a:r>
            <a:r>
              <a:rPr lang="it-IT" sz="2800" dirty="0" err="1" smtClean="0"/>
              <a:t>shell</a:t>
            </a:r>
            <a:r>
              <a:rPr lang="it-IT" sz="2800" dirty="0" smtClean="0"/>
              <a:t> </a:t>
            </a:r>
            <a:r>
              <a:rPr lang="it-IT" sz="2800" dirty="0" err="1" smtClean="0"/>
              <a:t>outside</a:t>
            </a:r>
            <a:r>
              <a:rPr lang="it-IT" sz="2800" dirty="0" smtClean="0"/>
              <a:t> the </a:t>
            </a:r>
            <a:r>
              <a:rPr lang="it-IT" sz="2800" dirty="0" err="1" smtClean="0"/>
              <a:t>Earth</a:t>
            </a:r>
            <a:endParaRPr lang="it-IT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67544" y="2420888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The </a:t>
            </a:r>
            <a:r>
              <a:rPr lang="it-IT" sz="2800" dirty="0" err="1" smtClean="0"/>
              <a:t>most</a:t>
            </a:r>
            <a:r>
              <a:rPr lang="it-IT" sz="2800" dirty="0" smtClean="0"/>
              <a:t> </a:t>
            </a:r>
            <a:r>
              <a:rPr lang="it-IT" sz="2800" dirty="0" err="1" smtClean="0"/>
              <a:t>superficial</a:t>
            </a:r>
            <a:r>
              <a:rPr lang="it-IT" sz="2800" dirty="0" smtClean="0"/>
              <a:t> part </a:t>
            </a:r>
            <a:r>
              <a:rPr lang="it-IT" sz="2800" dirty="0" err="1" smtClean="0"/>
              <a:t>of</a:t>
            </a:r>
            <a:r>
              <a:rPr lang="it-IT" sz="2800" dirty="0" smtClean="0"/>
              <a:t> the </a:t>
            </a:r>
            <a:r>
              <a:rPr lang="it-IT" sz="2800" dirty="0" err="1" smtClean="0"/>
              <a:t>crust</a:t>
            </a:r>
            <a:r>
              <a:rPr lang="it-IT" sz="2800" dirty="0" smtClean="0"/>
              <a:t> </a:t>
            </a:r>
            <a:r>
              <a:rPr lang="it-IT" sz="2800" dirty="0" err="1" smtClean="0"/>
              <a:t>is</a:t>
            </a:r>
            <a:r>
              <a:rPr lang="it-IT" sz="2800" dirty="0" smtClean="0"/>
              <a:t> </a:t>
            </a:r>
            <a:r>
              <a:rPr lang="it-IT" sz="2800" dirty="0" err="1" smtClean="0"/>
              <a:t>called</a:t>
            </a:r>
            <a:r>
              <a:rPr lang="it-IT" sz="2800" dirty="0" smtClean="0"/>
              <a:t> the </a:t>
            </a:r>
            <a:r>
              <a:rPr lang="it-IT" sz="2800" b="1" dirty="0" err="1" smtClean="0"/>
              <a:t>soil</a:t>
            </a:r>
            <a:endParaRPr lang="it-IT" sz="2800" b="1" dirty="0"/>
          </a:p>
        </p:txBody>
      </p:sp>
      <p:pic>
        <p:nvPicPr>
          <p:cNvPr id="1026" name="Picture 2" descr="Risultato immagini per terreno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813044"/>
            <a:ext cx="3600400" cy="24002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Risultato immagini per terreno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6392" y="3789040"/>
            <a:ext cx="3686048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ttangolo 6"/>
          <p:cNvSpPr/>
          <p:nvPr/>
        </p:nvSpPr>
        <p:spPr>
          <a:xfrm>
            <a:off x="1187624" y="1484784"/>
            <a:ext cx="6480720" cy="504056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539552" y="2420888"/>
            <a:ext cx="7776864" cy="504056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it-IT" b="1" dirty="0" smtClean="0"/>
              <a:t>SOIL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it-IT" dirty="0" err="1" smtClean="0"/>
              <a:t>It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/>
              <a:t>is</a:t>
            </a:r>
            <a:r>
              <a:rPr lang="it-IT" dirty="0" smtClean="0"/>
              <a:t> the </a:t>
            </a:r>
            <a:r>
              <a:rPr lang="it-IT" b="1" dirty="0" smtClean="0"/>
              <a:t>living part </a:t>
            </a:r>
            <a:r>
              <a:rPr lang="it-IT" dirty="0" err="1" smtClean="0"/>
              <a:t>of</a:t>
            </a:r>
            <a:r>
              <a:rPr lang="it-IT" dirty="0" smtClean="0"/>
              <a:t> the </a:t>
            </a:r>
            <a:r>
              <a:rPr lang="it-IT" dirty="0" err="1" smtClean="0"/>
              <a:t>crust</a:t>
            </a:r>
            <a:r>
              <a:rPr lang="it-IT" dirty="0" smtClean="0"/>
              <a:t> </a:t>
            </a:r>
            <a:r>
              <a:rPr lang="it-IT" dirty="0" err="1" smtClean="0"/>
              <a:t>because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hosts</a:t>
            </a:r>
            <a:r>
              <a:rPr lang="it-IT" dirty="0" smtClean="0"/>
              <a:t> </a:t>
            </a:r>
            <a:r>
              <a:rPr lang="it-IT" dirty="0" err="1" smtClean="0"/>
              <a:t>animals</a:t>
            </a:r>
            <a:r>
              <a:rPr lang="it-IT" dirty="0" smtClean="0"/>
              <a:t> and </a:t>
            </a:r>
            <a:r>
              <a:rPr lang="it-IT" dirty="0" err="1" smtClean="0"/>
              <a:t>plants</a:t>
            </a:r>
            <a:endParaRPr lang="it-IT" dirty="0"/>
          </a:p>
        </p:txBody>
      </p:sp>
      <p:pic>
        <p:nvPicPr>
          <p:cNvPr id="20482" name="Picture 2" descr="Risultato immagini per radici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204864"/>
            <a:ext cx="4037856" cy="2271295"/>
          </a:xfrm>
          <a:prstGeom prst="rect">
            <a:avLst/>
          </a:prstGeom>
          <a:noFill/>
        </p:spPr>
      </p:pic>
      <p:pic>
        <p:nvPicPr>
          <p:cNvPr id="20484" name="Picture 4" descr="Risultato immagini per insetti terreno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05064"/>
            <a:ext cx="3456384" cy="2580767"/>
          </a:xfrm>
          <a:prstGeom prst="rect">
            <a:avLst/>
          </a:prstGeom>
          <a:noFill/>
        </p:spPr>
      </p:pic>
      <p:cxnSp>
        <p:nvCxnSpPr>
          <p:cNvPr id="7" name="Connettore 2 6"/>
          <p:cNvCxnSpPr/>
          <p:nvPr/>
        </p:nvCxnSpPr>
        <p:spPr>
          <a:xfrm flipH="1" flipV="1">
            <a:off x="3347864" y="2780928"/>
            <a:ext cx="2520280" cy="504056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>
            <a:off x="2987824" y="5373216"/>
            <a:ext cx="2016224" cy="72008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539552" y="2492896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err="1" smtClean="0"/>
              <a:t>Roots</a:t>
            </a:r>
            <a:r>
              <a:rPr lang="it-IT" sz="2800" dirty="0" smtClean="0"/>
              <a:t> </a:t>
            </a:r>
            <a:r>
              <a:rPr lang="it-IT" sz="2800" dirty="0" err="1" smtClean="0"/>
              <a:t>of</a:t>
            </a:r>
            <a:r>
              <a:rPr lang="it-IT" sz="2800" dirty="0" smtClean="0"/>
              <a:t> the </a:t>
            </a:r>
            <a:r>
              <a:rPr lang="it-IT" sz="2800" dirty="0" err="1" smtClean="0"/>
              <a:t>trees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5076056" y="5157192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err="1" smtClean="0"/>
              <a:t>Insects</a:t>
            </a:r>
            <a:r>
              <a:rPr lang="it-IT" sz="2800" dirty="0" smtClean="0"/>
              <a:t>, </a:t>
            </a:r>
            <a:r>
              <a:rPr lang="it-IT" sz="2800" dirty="0" err="1" smtClean="0"/>
              <a:t>worms</a:t>
            </a:r>
            <a:r>
              <a:rPr lang="it-IT" sz="2800" dirty="0" smtClean="0"/>
              <a:t>, </a:t>
            </a:r>
            <a:r>
              <a:rPr lang="it-IT" sz="2800" dirty="0" err="1" smtClean="0"/>
              <a:t>larvaes…</a:t>
            </a:r>
            <a:endParaRPr lang="it-IT" dirty="0"/>
          </a:p>
        </p:txBody>
      </p:sp>
      <p:sp>
        <p:nvSpPr>
          <p:cNvPr id="12" name="Rettangolo 11"/>
          <p:cNvSpPr/>
          <p:nvPr/>
        </p:nvSpPr>
        <p:spPr>
          <a:xfrm>
            <a:off x="467544" y="2492896"/>
            <a:ext cx="2880320" cy="504056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/>
          <p:cNvSpPr/>
          <p:nvPr/>
        </p:nvSpPr>
        <p:spPr>
          <a:xfrm>
            <a:off x="5148064" y="5157192"/>
            <a:ext cx="3672408" cy="504056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343</Words>
  <Application>Microsoft Office PowerPoint</Application>
  <PresentationFormat>Presentazione su schermo (4:3)</PresentationFormat>
  <Paragraphs>70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17" baseType="lpstr">
      <vt:lpstr>Tema di Office</vt:lpstr>
      <vt:lpstr>Diapositiva 1</vt:lpstr>
      <vt:lpstr>LITHOSPHERE</vt:lpstr>
      <vt:lpstr>If we could cut  our planet in half... How do you imagine it?</vt:lpstr>
      <vt:lpstr>So, the earth is divided in layers, and this is its structure</vt:lpstr>
      <vt:lpstr>Put the correct name next to each layer</vt:lpstr>
      <vt:lpstr>Draw a picture like this, and put the correct name</vt:lpstr>
      <vt:lpstr>Another picture : the inside of the Earth…</vt:lpstr>
      <vt:lpstr>Let’s talk about the CRUST</vt:lpstr>
      <vt:lpstr>SOIL</vt:lpstr>
      <vt:lpstr>The components of the soil are</vt:lpstr>
      <vt:lpstr>For you, are these ORGANIC or INORGANIC components?</vt:lpstr>
      <vt:lpstr>Let`s see this video</vt:lpstr>
      <vt:lpstr>Speak about the CORE of the Earth</vt:lpstr>
      <vt:lpstr>The CORE is very dense and is very hot!</vt:lpstr>
      <vt:lpstr>Word bank</vt:lpstr>
      <vt:lpstr>Diapositiva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GEOSPHERE</dc:title>
  <dc:creator>mattia castiglioni</dc:creator>
  <cp:lastModifiedBy>mattia castiglioni</cp:lastModifiedBy>
  <cp:revision>27</cp:revision>
  <dcterms:created xsi:type="dcterms:W3CDTF">2020-01-11T15:48:10Z</dcterms:created>
  <dcterms:modified xsi:type="dcterms:W3CDTF">2020-02-27T18:40:32Z</dcterms:modified>
</cp:coreProperties>
</file>