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60" r:id="rId3"/>
    <p:sldId id="261" r:id="rId4"/>
    <p:sldId id="262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21/02/2020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EAMqKUimr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6600" b="1" dirty="0" err="1" smtClean="0">
                <a:solidFill>
                  <a:srgbClr val="00B050"/>
                </a:solidFill>
              </a:rPr>
              <a:t>C</a:t>
            </a:r>
            <a:r>
              <a:rPr lang="it-IT" sz="2800" dirty="0" err="1" smtClean="0"/>
              <a:t>ontent</a:t>
            </a:r>
            <a:r>
              <a:rPr lang="it-IT" sz="2800" dirty="0" smtClean="0"/>
              <a:t> </a:t>
            </a:r>
            <a:r>
              <a:rPr lang="it-IT" sz="6600" b="1" dirty="0" err="1" smtClean="0">
                <a:solidFill>
                  <a:srgbClr val="00B050"/>
                </a:solidFill>
              </a:rPr>
              <a:t>L</a:t>
            </a:r>
            <a:r>
              <a:rPr lang="it-IT" sz="2800" dirty="0" err="1" smtClean="0"/>
              <a:t>anguage</a:t>
            </a:r>
            <a:r>
              <a:rPr lang="it-IT" sz="2800" dirty="0" smtClean="0"/>
              <a:t> </a:t>
            </a:r>
            <a:r>
              <a:rPr lang="it-IT" sz="6600" b="1" dirty="0" err="1" smtClean="0">
                <a:solidFill>
                  <a:srgbClr val="00B050"/>
                </a:solidFill>
              </a:rPr>
              <a:t>I</a:t>
            </a:r>
            <a:r>
              <a:rPr lang="it-IT" sz="2800" dirty="0" err="1" smtClean="0"/>
              <a:t>ntegrated</a:t>
            </a:r>
            <a:r>
              <a:rPr lang="it-IT" sz="2800" dirty="0" smtClean="0"/>
              <a:t> </a:t>
            </a:r>
            <a:r>
              <a:rPr lang="it-IT" sz="6600" b="1" dirty="0" err="1" smtClean="0">
                <a:solidFill>
                  <a:srgbClr val="00B050"/>
                </a:solidFill>
              </a:rPr>
              <a:t>L</a:t>
            </a:r>
            <a:r>
              <a:rPr lang="it-IT" sz="2800" dirty="0" err="1" smtClean="0"/>
              <a:t>earning</a:t>
            </a:r>
            <a:endParaRPr lang="it-IT" sz="2800" dirty="0"/>
          </a:p>
        </p:txBody>
      </p:sp>
      <p:pic>
        <p:nvPicPr>
          <p:cNvPr id="4" name="Segnaposto contenuto 3" descr="Immagine correlat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615406"/>
            <a:ext cx="59055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ordinary</a:t>
            </a:r>
            <a:r>
              <a:rPr lang="it-IT" dirty="0" smtClean="0"/>
              <a:t> </a:t>
            </a:r>
            <a:r>
              <a:rPr lang="it-IT" dirty="0" err="1" smtClean="0"/>
              <a:t>lesson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Teacher</a:t>
            </a:r>
            <a:r>
              <a:rPr lang="it-IT" dirty="0" smtClean="0"/>
              <a:t> </a:t>
            </a:r>
            <a:r>
              <a:rPr lang="it-IT" dirty="0" err="1" smtClean="0"/>
              <a:t>Talking</a:t>
            </a:r>
            <a:r>
              <a:rPr lang="it-IT" dirty="0" smtClean="0"/>
              <a:t> </a:t>
            </a:r>
            <a:r>
              <a:rPr lang="it-IT" dirty="0" err="1" smtClean="0"/>
              <a:t>Time</a:t>
            </a:r>
            <a:r>
              <a:rPr lang="it-IT" dirty="0" smtClean="0"/>
              <a:t>      </a:t>
            </a:r>
            <a:r>
              <a:rPr lang="it-IT" sz="1700" dirty="0" err="1" smtClean="0"/>
              <a:t>but</a:t>
            </a:r>
            <a:r>
              <a:rPr lang="it-IT" sz="1700" dirty="0" smtClean="0"/>
              <a:t> </a:t>
            </a:r>
            <a:endParaRPr lang="it-IT" sz="1700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err="1" smtClean="0"/>
              <a:t>Student</a:t>
            </a:r>
            <a:r>
              <a:rPr lang="it-IT" dirty="0" smtClean="0"/>
              <a:t> </a:t>
            </a:r>
            <a:r>
              <a:rPr lang="it-IT" dirty="0" err="1" smtClean="0"/>
              <a:t>Talking</a:t>
            </a:r>
            <a:r>
              <a:rPr lang="it-IT" dirty="0" smtClean="0"/>
              <a:t> </a:t>
            </a:r>
            <a:r>
              <a:rPr lang="it-IT" dirty="0" err="1" smtClean="0"/>
              <a:t>Time</a:t>
            </a:r>
            <a:endParaRPr lang="it-IT" dirty="0"/>
          </a:p>
        </p:txBody>
      </p:sp>
      <p:pic>
        <p:nvPicPr>
          <p:cNvPr id="7" name="Segnaposto contenuto 6" descr="Risultati immagini per lezione noiosa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64904"/>
            <a:ext cx="3042518" cy="254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Segnaposto contenuto 7" descr="Immagine correlata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428999"/>
            <a:ext cx="3859088" cy="150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We</a:t>
            </a:r>
            <a:r>
              <a:rPr lang="it-IT" dirty="0" smtClean="0"/>
              <a:t> talk </a:t>
            </a:r>
            <a:r>
              <a:rPr lang="it-IT" dirty="0" err="1" smtClean="0"/>
              <a:t>about…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The </a:t>
            </a:r>
            <a:r>
              <a:rPr lang="it-IT" dirty="0" err="1" smtClean="0"/>
              <a:t>medieval</a:t>
            </a:r>
            <a:r>
              <a:rPr lang="it-IT" dirty="0" smtClean="0"/>
              <a:t> </a:t>
            </a:r>
            <a:r>
              <a:rPr lang="it-IT" dirty="0" err="1" smtClean="0"/>
              <a:t>castle</a:t>
            </a:r>
            <a:endParaRPr lang="it-IT" dirty="0"/>
          </a:p>
        </p:txBody>
      </p:sp>
      <p:pic>
        <p:nvPicPr>
          <p:cNvPr id="4" name="Segnaposto contenuto 3" descr="Risultati immagini per medieval castl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782" y="1600200"/>
            <a:ext cx="79204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BEFORE STARTING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3600" dirty="0" err="1" smtClean="0"/>
              <a:t>Let</a:t>
            </a:r>
            <a:r>
              <a:rPr lang="it-IT" sz="3600" dirty="0" smtClean="0"/>
              <a:t>’s </a:t>
            </a:r>
            <a:r>
              <a:rPr lang="it-IT" sz="3600" dirty="0" err="1" smtClean="0"/>
              <a:t>refresh…some</a:t>
            </a:r>
            <a:r>
              <a:rPr lang="it-IT" sz="3600" dirty="0" smtClean="0"/>
              <a:t> </a:t>
            </a:r>
            <a:r>
              <a:rPr lang="it-IT" sz="3600" dirty="0" err="1" smtClean="0"/>
              <a:t>dates</a:t>
            </a:r>
            <a:endParaRPr lang="it-IT" sz="3600" dirty="0" smtClean="0"/>
          </a:p>
          <a:p>
            <a:r>
              <a:rPr lang="it-IT" u="sng" dirty="0" smtClean="0">
                <a:hlinkClick r:id="rId2"/>
              </a:rPr>
              <a:t>https://www.youtube.com/watch?v=6EAMqKUimr8</a:t>
            </a:r>
            <a:endParaRPr lang="it-IT" u="sng" dirty="0" smtClean="0"/>
          </a:p>
          <a:p>
            <a:pPr>
              <a:buNone/>
            </a:pPr>
            <a:endParaRPr lang="it-IT" u="sng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971600" y="692696"/>
          <a:ext cx="6984776" cy="5777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3600400"/>
              </a:tblGrid>
              <a:tr h="1776197"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r>
                        <a:rPr lang="it-IT" dirty="0" smtClean="0"/>
                        <a:t>                                       </a:t>
                      </a:r>
                      <a:r>
                        <a:rPr lang="it-IT" dirty="0" err="1" smtClean="0"/>
                        <a:t>crusades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aseline="0" dirty="0" smtClean="0"/>
                        <a:t>                                  </a:t>
                      </a:r>
                      <a:r>
                        <a:rPr lang="it-IT" baseline="0" dirty="0" err="1" smtClean="0"/>
                        <a:t>crossbow</a:t>
                      </a:r>
                      <a:endParaRPr lang="it-IT" dirty="0"/>
                    </a:p>
                  </a:txBody>
                  <a:tcPr/>
                </a:tc>
              </a:tr>
              <a:tr h="1776197">
                <a:tc>
                  <a:txBody>
                    <a:bodyPr/>
                    <a:lstStyle/>
                    <a:p>
                      <a:r>
                        <a:rPr lang="it-IT" baseline="0" dirty="0" smtClean="0"/>
                        <a:t>                               </a:t>
                      </a:r>
                      <a:r>
                        <a:rPr lang="it-IT" baseline="0" dirty="0" err="1" smtClean="0"/>
                        <a:t>windmill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                             </a:t>
                      </a:r>
                    </a:p>
                    <a:p>
                      <a:r>
                        <a:rPr lang="it-IT" dirty="0" smtClean="0"/>
                        <a:t>                                   </a:t>
                      </a:r>
                      <a:r>
                        <a:rPr lang="it-IT" dirty="0" err="1" smtClean="0"/>
                        <a:t>printing</a:t>
                      </a:r>
                      <a:r>
                        <a:rPr lang="it-IT" dirty="0" smtClean="0"/>
                        <a:t> press</a:t>
                      </a:r>
                      <a:endParaRPr lang="it-IT" dirty="0"/>
                    </a:p>
                  </a:txBody>
                  <a:tcPr/>
                </a:tc>
              </a:tr>
              <a:tr h="1776197">
                <a:tc>
                  <a:txBody>
                    <a:bodyPr/>
                    <a:lstStyle/>
                    <a:p>
                      <a:r>
                        <a:rPr lang="it-IT" dirty="0" smtClean="0"/>
                        <a:t>                                           </a:t>
                      </a:r>
                      <a:r>
                        <a:rPr lang="it-IT" dirty="0" err="1" smtClean="0"/>
                        <a:t>plague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/>
                        <a:t>FALL	         </a:t>
                      </a:r>
                      <a:r>
                        <a:rPr lang="it-IT" sz="1400" dirty="0" smtClean="0"/>
                        <a:t>CADUTA</a:t>
                      </a:r>
                    </a:p>
                    <a:p>
                      <a:r>
                        <a:rPr lang="it-IT" sz="1400" b="1" dirty="0" smtClean="0"/>
                        <a:t>UNSAFETY</a:t>
                      </a:r>
                      <a:r>
                        <a:rPr lang="it-IT" sz="1400" dirty="0" smtClean="0"/>
                        <a:t>	         INSICUREZZA</a:t>
                      </a:r>
                    </a:p>
                    <a:p>
                      <a:r>
                        <a:rPr lang="it-IT" sz="1400" b="1" dirty="0" smtClean="0"/>
                        <a:t>BEGINNING          </a:t>
                      </a:r>
                      <a:r>
                        <a:rPr lang="it-IT" sz="1400" b="0" dirty="0" smtClean="0"/>
                        <a:t>I</a:t>
                      </a:r>
                      <a:r>
                        <a:rPr lang="it-IT" sz="1400" dirty="0" smtClean="0"/>
                        <a:t>NIZIO</a:t>
                      </a:r>
                    </a:p>
                    <a:p>
                      <a:r>
                        <a:rPr lang="it-IT" sz="1400" b="1" dirty="0" smtClean="0"/>
                        <a:t>DEVELOPMENT</a:t>
                      </a:r>
                      <a:r>
                        <a:rPr lang="it-IT" sz="1400" b="1" baseline="0" dirty="0" smtClean="0"/>
                        <a:t>   </a:t>
                      </a:r>
                      <a:r>
                        <a:rPr lang="it-IT" sz="1400" dirty="0" smtClean="0"/>
                        <a:t>SVILUPPO</a:t>
                      </a:r>
                    </a:p>
                    <a:p>
                      <a:r>
                        <a:rPr lang="it-IT" sz="1400" b="1" dirty="0" smtClean="0"/>
                        <a:t>MUSLIMS</a:t>
                      </a:r>
                      <a:r>
                        <a:rPr lang="it-IT" sz="1400" dirty="0" smtClean="0"/>
                        <a:t>	         MUSULMANI</a:t>
                      </a:r>
                    </a:p>
                    <a:p>
                      <a:r>
                        <a:rPr lang="it-IT" sz="1400" b="1" dirty="0" smtClean="0"/>
                        <a:t>BIRTH</a:t>
                      </a:r>
                      <a:r>
                        <a:rPr lang="it-IT" sz="1400" dirty="0" smtClean="0"/>
                        <a:t>	         NASCITA</a:t>
                      </a:r>
                    </a:p>
                    <a:p>
                      <a:r>
                        <a:rPr lang="it-IT" sz="1400" b="1" dirty="0" smtClean="0"/>
                        <a:t>VOYAGES</a:t>
                      </a:r>
                      <a:r>
                        <a:rPr lang="it-IT" sz="1400" dirty="0" smtClean="0"/>
                        <a:t>	         VIAGGI</a:t>
                      </a:r>
                    </a:p>
                    <a:p>
                      <a:r>
                        <a:rPr lang="it-IT" sz="1400" b="1" dirty="0" smtClean="0"/>
                        <a:t>TRADE</a:t>
                      </a:r>
                      <a:r>
                        <a:rPr lang="it-IT" sz="1400" dirty="0" smtClean="0"/>
                        <a:t>	        COMMERCIO</a:t>
                      </a:r>
                    </a:p>
                    <a:p>
                      <a:r>
                        <a:rPr lang="it-IT" sz="1400" b="1" dirty="0" smtClean="0"/>
                        <a:t>DISCOVER</a:t>
                      </a:r>
                      <a:r>
                        <a:rPr lang="it-IT" sz="1400" dirty="0" smtClean="0"/>
                        <a:t>	        SCOPERTA</a:t>
                      </a:r>
                    </a:p>
                    <a:p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magine 2" descr="Crossbow Scarabocchio - arte vettoriale royalty-free di Balestr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08720"/>
            <a:ext cx="11521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magine 3" descr="Risultati immagini per le crociate disegni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08720"/>
            <a:ext cx="1904000" cy="72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 descr="D'epoca modello mulino a vento Logo panificio disegno vettoriale. Disegnato a mano — Vettoriale Stock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2708920"/>
            <a:ext cx="122413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 descr="Risultati immagini per pressa stampa medievale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708920"/>
            <a:ext cx="136815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 descr="Risultati immagini per peste medioevo topi immagini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4509120"/>
            <a:ext cx="2034869" cy="1287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2123728" y="0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/>
              <a:t>WORD BANK</a:t>
            </a:r>
            <a:endParaRPr lang="it-IT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TIMELINE</a:t>
            </a:r>
            <a:br>
              <a:rPr lang="it-IT" dirty="0" smtClean="0"/>
            </a:br>
            <a:r>
              <a:rPr lang="it-IT" sz="2700" dirty="0" smtClean="0"/>
              <a:t>MAIN FACTS</a:t>
            </a: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683568" y="3356992"/>
            <a:ext cx="7488832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6" name="Connettore 2 5"/>
          <p:cNvCxnSpPr/>
          <p:nvPr/>
        </p:nvCxnSpPr>
        <p:spPr>
          <a:xfrm>
            <a:off x="1187624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1187624" y="292494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611560" y="436510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The </a:t>
            </a:r>
            <a:r>
              <a:rPr lang="it-IT" sz="1200" dirty="0" err="1" smtClean="0"/>
              <a:t>fall</a:t>
            </a:r>
            <a:r>
              <a:rPr lang="it-IT" sz="1200" dirty="0" smtClean="0"/>
              <a:t>                                  Charles Magne       The  </a:t>
            </a:r>
            <a:r>
              <a:rPr lang="it-IT" sz="1200" dirty="0" err="1" smtClean="0"/>
              <a:t>Christians</a:t>
            </a:r>
            <a:r>
              <a:rPr lang="it-IT" sz="1200" dirty="0" smtClean="0"/>
              <a:t>         The </a:t>
            </a:r>
            <a:r>
              <a:rPr lang="it-IT" sz="1200" dirty="0" err="1" smtClean="0"/>
              <a:t>plague</a:t>
            </a:r>
            <a:r>
              <a:rPr lang="it-IT" sz="1200" dirty="0" smtClean="0"/>
              <a:t>                    The </a:t>
            </a:r>
            <a:r>
              <a:rPr lang="it-IT" sz="1200" dirty="0" err="1" smtClean="0"/>
              <a:t>discovery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America</a:t>
            </a:r>
          </a:p>
          <a:p>
            <a:r>
              <a:rPr lang="it-IT" sz="1200" dirty="0" err="1" smtClean="0"/>
              <a:t>of</a:t>
            </a:r>
            <a:r>
              <a:rPr lang="it-IT" sz="1200" dirty="0" smtClean="0"/>
              <a:t> the Roman                                                        are </a:t>
            </a:r>
            <a:r>
              <a:rPr lang="it-IT" sz="1200" dirty="0" err="1" smtClean="0"/>
              <a:t>attacking</a:t>
            </a:r>
            <a:endParaRPr lang="it-IT" sz="1200" dirty="0" smtClean="0"/>
          </a:p>
          <a:p>
            <a:r>
              <a:rPr lang="it-IT" sz="1200" dirty="0" smtClean="0"/>
              <a:t>Empire                              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79512" y="249289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</a:t>
            </a:r>
            <a:r>
              <a:rPr lang="it-IT" dirty="0" err="1" smtClean="0"/>
              <a:t>A.D</a:t>
            </a:r>
            <a:r>
              <a:rPr lang="it-IT" dirty="0" smtClean="0"/>
              <a:t>       476          622      800            1096               1350         1436    1492</a:t>
            </a:r>
            <a:endParaRPr lang="it-IT" dirty="0"/>
          </a:p>
        </p:txBody>
      </p:sp>
      <p:cxnSp>
        <p:nvCxnSpPr>
          <p:cNvPr id="18" name="Connettore 2 17"/>
          <p:cNvCxnSpPr/>
          <p:nvPr/>
        </p:nvCxnSpPr>
        <p:spPr>
          <a:xfrm>
            <a:off x="2051720" y="3789040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1763688" y="558924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Beginning</a:t>
            </a:r>
            <a:r>
              <a:rPr lang="it-IT" sz="1200" dirty="0" smtClean="0"/>
              <a:t>                  </a:t>
            </a:r>
            <a:r>
              <a:rPr lang="it-IT" sz="1200" dirty="0" err="1" smtClean="0"/>
              <a:t>Development</a:t>
            </a:r>
            <a:r>
              <a:rPr lang="it-IT" sz="1200" dirty="0" smtClean="0"/>
              <a:t> </a:t>
            </a:r>
            <a:r>
              <a:rPr lang="it-IT" sz="1200" dirty="0" err="1" smtClean="0"/>
              <a:t>of</a:t>
            </a:r>
            <a:r>
              <a:rPr lang="it-IT" sz="1200" dirty="0" smtClean="0"/>
              <a:t>                                           The </a:t>
            </a:r>
            <a:r>
              <a:rPr lang="it-IT" sz="1200" dirty="0" err="1" smtClean="0"/>
              <a:t>invention</a:t>
            </a:r>
            <a:r>
              <a:rPr lang="it-IT" sz="1200" dirty="0" smtClean="0"/>
              <a:t> </a:t>
            </a:r>
          </a:p>
          <a:p>
            <a:r>
              <a:rPr lang="it-IT" sz="1200" dirty="0" err="1" smtClean="0"/>
              <a:t>of</a:t>
            </a:r>
            <a:r>
              <a:rPr lang="it-IT" sz="1200" dirty="0" smtClean="0"/>
              <a:t> islam                      </a:t>
            </a:r>
            <a:r>
              <a:rPr lang="it-IT" sz="1200" dirty="0" err="1" smtClean="0"/>
              <a:t>grammar</a:t>
            </a:r>
            <a:r>
              <a:rPr lang="it-IT" sz="1200" dirty="0" smtClean="0"/>
              <a:t>, </a:t>
            </a:r>
            <a:r>
              <a:rPr lang="it-IT" sz="1200" dirty="0" err="1" smtClean="0"/>
              <a:t>geometry</a:t>
            </a:r>
            <a:r>
              <a:rPr lang="it-IT" sz="1200" dirty="0" smtClean="0"/>
              <a:t>,                                    </a:t>
            </a:r>
            <a:r>
              <a:rPr lang="it-IT" sz="1200" dirty="0" err="1" smtClean="0"/>
              <a:t>of</a:t>
            </a:r>
            <a:r>
              <a:rPr lang="it-IT" sz="1200" dirty="0" smtClean="0"/>
              <a:t> </a:t>
            </a:r>
            <a:r>
              <a:rPr lang="it-IT" sz="1200" dirty="0" err="1" smtClean="0"/>
              <a:t>printing</a:t>
            </a:r>
            <a:r>
              <a:rPr lang="it-IT" sz="1200" dirty="0" smtClean="0"/>
              <a:t> press</a:t>
            </a:r>
          </a:p>
          <a:p>
            <a:r>
              <a:rPr lang="it-IT" sz="1200" dirty="0" smtClean="0"/>
              <a:t>                                    </a:t>
            </a:r>
            <a:r>
              <a:rPr lang="it-IT" sz="1200" dirty="0" err="1" smtClean="0"/>
              <a:t>astronomy</a:t>
            </a:r>
            <a:r>
              <a:rPr lang="it-IT" sz="1200" dirty="0" smtClean="0"/>
              <a:t>, …    </a:t>
            </a:r>
          </a:p>
        </p:txBody>
      </p:sp>
      <p:cxnSp>
        <p:nvCxnSpPr>
          <p:cNvPr id="22" name="Connettore 2 21"/>
          <p:cNvCxnSpPr/>
          <p:nvPr/>
        </p:nvCxnSpPr>
        <p:spPr>
          <a:xfrm flipV="1">
            <a:off x="205172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2627784" y="371703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2627784" y="299695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3347864" y="3861048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flipV="1">
            <a:off x="3707904" y="29249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>
            <a:off x="3707904" y="38610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 flipV="1">
            <a:off x="493204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4932040" y="371703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/>
          <p:nvPr/>
        </p:nvCxnSpPr>
        <p:spPr>
          <a:xfrm flipV="1">
            <a:off x="5868144" y="30689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/>
          <p:nvPr/>
        </p:nvCxnSpPr>
        <p:spPr>
          <a:xfrm>
            <a:off x="5868144" y="3717032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/>
          <p:cNvCxnSpPr/>
          <p:nvPr/>
        </p:nvCxnSpPr>
        <p:spPr>
          <a:xfrm flipV="1">
            <a:off x="6372200" y="321297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/>
          <p:cNvCxnSpPr/>
          <p:nvPr/>
        </p:nvCxnSpPr>
        <p:spPr>
          <a:xfrm>
            <a:off x="6372200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TIMELINE</a:t>
            </a:r>
            <a:br>
              <a:rPr lang="it-IT" dirty="0" smtClean="0"/>
            </a:br>
            <a:r>
              <a:rPr lang="it-IT" sz="2700" dirty="0" smtClean="0"/>
              <a:t>MAIN FACTS</a:t>
            </a: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683568" y="3356992"/>
            <a:ext cx="7488832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6" name="Connettore 2 5"/>
          <p:cNvCxnSpPr/>
          <p:nvPr/>
        </p:nvCxnSpPr>
        <p:spPr>
          <a:xfrm>
            <a:off x="1187624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1187624" y="292494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179512" y="249289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</a:t>
            </a:r>
            <a:r>
              <a:rPr lang="it-IT" dirty="0" err="1" smtClean="0"/>
              <a:t>A.D</a:t>
            </a:r>
            <a:r>
              <a:rPr lang="it-IT" dirty="0" smtClean="0"/>
              <a:t>       476          622      800            1096               1350         1436    1492</a:t>
            </a:r>
            <a:endParaRPr lang="it-IT" dirty="0"/>
          </a:p>
        </p:txBody>
      </p:sp>
      <p:cxnSp>
        <p:nvCxnSpPr>
          <p:cNvPr id="18" name="Connettore 2 17"/>
          <p:cNvCxnSpPr/>
          <p:nvPr/>
        </p:nvCxnSpPr>
        <p:spPr>
          <a:xfrm>
            <a:off x="2051720" y="3789040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V="1">
            <a:off x="205172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2627784" y="371703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2627784" y="299695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flipV="1">
            <a:off x="3707904" y="29249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>
            <a:off x="3707904" y="38610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 flipV="1">
            <a:off x="493204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4932040" y="371703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/>
          <p:nvPr/>
        </p:nvCxnSpPr>
        <p:spPr>
          <a:xfrm flipV="1">
            <a:off x="5868144" y="30689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/>
          <p:nvPr/>
        </p:nvCxnSpPr>
        <p:spPr>
          <a:xfrm>
            <a:off x="5868144" y="3717032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/>
          <p:cNvCxnSpPr/>
          <p:nvPr/>
        </p:nvCxnSpPr>
        <p:spPr>
          <a:xfrm flipV="1">
            <a:off x="6372200" y="321297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/>
          <p:cNvCxnSpPr/>
          <p:nvPr/>
        </p:nvCxnSpPr>
        <p:spPr>
          <a:xfrm>
            <a:off x="6372200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>
            <a:off x="3347864" y="3861048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755576" y="5517232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1. </a:t>
            </a:r>
            <a:r>
              <a:rPr lang="it-IT" dirty="0" err="1" smtClean="0"/>
              <a:t>Development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grammar</a:t>
            </a:r>
            <a:r>
              <a:rPr lang="it-IT" dirty="0" smtClean="0"/>
              <a:t>, </a:t>
            </a:r>
            <a:r>
              <a:rPr lang="it-IT" dirty="0" err="1" smtClean="0"/>
              <a:t>geometry</a:t>
            </a:r>
            <a:r>
              <a:rPr lang="it-IT" dirty="0" smtClean="0"/>
              <a:t> </a:t>
            </a:r>
            <a:r>
              <a:rPr lang="it-IT" dirty="0" err="1" smtClean="0"/>
              <a:t>astronomy</a:t>
            </a:r>
            <a:r>
              <a:rPr lang="it-IT" dirty="0" smtClean="0"/>
              <a:t>...2. The </a:t>
            </a:r>
            <a:r>
              <a:rPr lang="it-IT" dirty="0" err="1" smtClean="0"/>
              <a:t>plague</a:t>
            </a:r>
            <a:r>
              <a:rPr lang="it-IT" dirty="0" smtClean="0"/>
              <a:t> 3.The </a:t>
            </a:r>
            <a:r>
              <a:rPr lang="it-IT" dirty="0" err="1" smtClean="0"/>
              <a:t>discovery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America 4. The </a:t>
            </a:r>
            <a:r>
              <a:rPr lang="it-IT" dirty="0" err="1" smtClean="0"/>
              <a:t>fall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Roman Empire 5. Charles Magne 6. The </a:t>
            </a:r>
            <a:r>
              <a:rPr lang="it-IT" dirty="0" err="1" smtClean="0"/>
              <a:t>invention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printing</a:t>
            </a:r>
            <a:r>
              <a:rPr lang="it-IT" dirty="0" smtClean="0"/>
              <a:t> press </a:t>
            </a:r>
            <a:r>
              <a:rPr lang="it-IT" dirty="0" err="1" smtClean="0"/>
              <a:t>7.The</a:t>
            </a:r>
            <a:r>
              <a:rPr lang="it-IT" dirty="0" smtClean="0"/>
              <a:t> </a:t>
            </a:r>
            <a:r>
              <a:rPr lang="it-IT" dirty="0" err="1" smtClean="0"/>
              <a:t>Christians</a:t>
            </a:r>
            <a:r>
              <a:rPr lang="it-IT" dirty="0" smtClean="0"/>
              <a:t> are </a:t>
            </a:r>
            <a:r>
              <a:rPr lang="it-IT" dirty="0" err="1" smtClean="0"/>
              <a:t>attacking</a:t>
            </a:r>
            <a:r>
              <a:rPr lang="it-IT" dirty="0" smtClean="0"/>
              <a:t> 8. </a:t>
            </a:r>
            <a:r>
              <a:rPr lang="it-IT" dirty="0" err="1" smtClean="0"/>
              <a:t>B</a:t>
            </a:r>
            <a:r>
              <a:rPr lang="it-IT" dirty="0" err="1" smtClean="0"/>
              <a:t>eginning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Islam </a:t>
            </a:r>
            <a:endParaRPr lang="it-IT" dirty="0" smtClean="0"/>
          </a:p>
        </p:txBody>
      </p:sp>
      <p:sp>
        <p:nvSpPr>
          <p:cNvPr id="27" name="CasellaDiTesto 26"/>
          <p:cNvSpPr txBox="1"/>
          <p:nvPr/>
        </p:nvSpPr>
        <p:spPr>
          <a:xfrm>
            <a:off x="1115616" y="1844824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Put the </a:t>
            </a:r>
            <a:r>
              <a:rPr lang="it-IT" dirty="0" err="1" smtClean="0"/>
              <a:t>number</a:t>
            </a:r>
            <a:r>
              <a:rPr lang="it-IT" dirty="0" smtClean="0"/>
              <a:t> under the </a:t>
            </a:r>
            <a:r>
              <a:rPr lang="it-IT" smtClean="0"/>
              <a:t>right date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Mo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151</Words>
  <Application>Microsoft Office PowerPoint</Application>
  <PresentationFormat>Presentazione su schermo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Content Language Integrated Learning</vt:lpstr>
      <vt:lpstr>Not an ordinary lesson</vt:lpstr>
      <vt:lpstr>We talk about… The medieval castle</vt:lpstr>
      <vt:lpstr>BEFORE STARTING</vt:lpstr>
      <vt:lpstr>Diapositiva 5</vt:lpstr>
      <vt:lpstr>TIMELINE MAIN FACTS</vt:lpstr>
      <vt:lpstr>TIMELINE MAIN FACTS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Language Integrated Learning</dc:title>
  <dc:creator>Barbara BOS</dc:creator>
  <cp:lastModifiedBy>Barbara BOS</cp:lastModifiedBy>
  <cp:revision>34</cp:revision>
  <dcterms:created xsi:type="dcterms:W3CDTF">2019-11-21T14:07:59Z</dcterms:created>
  <dcterms:modified xsi:type="dcterms:W3CDTF">2020-02-21T16:01:36Z</dcterms:modified>
</cp:coreProperties>
</file>