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7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cer" initials="a" lastIdx="1" clrIdx="0">
    <p:extLst>
      <p:ext uri="{19B8F6BF-5375-455C-9EA6-DF929625EA0E}">
        <p15:presenceInfo xmlns="" xmlns:p15="http://schemas.microsoft.com/office/powerpoint/2012/main" userId="ac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-58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2-10T17:21:24.797" idx="1">
    <p:pos x="10" y="10"/>
    <p:text/>
    <p:extLst>
      <p:ext uri="{C676402C-5697-4E1C-873F-D02D1690AC5C}">
        <p15:threadingInfo xmlns="" xmlns:p15="http://schemas.microsoft.com/office/powerpoint/2012/main" timeZoneBias="-6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ADC98-2282-4DDE-8135-1C928BBEF18E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3B0E9EE0-73B9-49E8-8E5A-9FFDB315359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691550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ADC98-2282-4DDE-8135-1C928BBEF18E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B0E9EE0-73B9-49E8-8E5A-9FFDB315359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940356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ADC98-2282-4DDE-8135-1C928BBEF18E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B0E9EE0-73B9-49E8-8E5A-9FFDB315359D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41132647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ADC98-2282-4DDE-8135-1C928BBEF18E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B0E9EE0-73B9-49E8-8E5A-9FFDB315359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2420485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ADC98-2282-4DDE-8135-1C928BBEF18E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B0E9EE0-73B9-49E8-8E5A-9FFDB315359D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6044459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ADC98-2282-4DDE-8135-1C928BBEF18E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B0E9EE0-73B9-49E8-8E5A-9FFDB315359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39784740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ADC98-2282-4DDE-8135-1C928BBEF18E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E9EE0-73B9-49E8-8E5A-9FFDB315359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4522655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ADC98-2282-4DDE-8135-1C928BBEF18E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E9EE0-73B9-49E8-8E5A-9FFDB315359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3784077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ADC98-2282-4DDE-8135-1C928BBEF18E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E9EE0-73B9-49E8-8E5A-9FFDB315359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802709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ADC98-2282-4DDE-8135-1C928BBEF18E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B0E9EE0-73B9-49E8-8E5A-9FFDB315359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060316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ADC98-2282-4DDE-8135-1C928BBEF18E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B0E9EE0-73B9-49E8-8E5A-9FFDB315359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2147793945"/>
      </p:ext>
    </p:extLst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ADC98-2282-4DDE-8135-1C928BBEF18E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B0E9EE0-73B9-49E8-8E5A-9FFDB315359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745168138"/>
      </p:ext>
    </p:extLst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ADC98-2282-4DDE-8135-1C928BBEF18E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E9EE0-73B9-49E8-8E5A-9FFDB315359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3861940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ADC98-2282-4DDE-8135-1C928BBEF18E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E9EE0-73B9-49E8-8E5A-9FFDB315359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535832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ADC98-2282-4DDE-8135-1C928BBEF18E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E9EE0-73B9-49E8-8E5A-9FFDB315359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3914095623"/>
      </p:ext>
    </p:extLst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ADC98-2282-4DDE-8135-1C928BBEF18E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B0E9EE0-73B9-49E8-8E5A-9FFDB315359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341158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ADC98-2282-4DDE-8135-1C928BBEF18E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B0E9EE0-73B9-49E8-8E5A-9FFDB315359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2656312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  <p:sldLayoutId id="2147483749" r:id="rId12"/>
    <p:sldLayoutId id="2147483750" r:id="rId13"/>
    <p:sldLayoutId id="2147483751" r:id="rId14"/>
    <p:sldLayoutId id="2147483752" r:id="rId15"/>
    <p:sldLayoutId id="214748375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it-IT" sz="8000" dirty="0" smtClean="0">
                <a:latin typeface="Bookman Old Style" panose="02050604050505020204" pitchFamily="18" charset="0"/>
              </a:rPr>
              <a:t/>
            </a:r>
            <a:br>
              <a:rPr lang="it-IT" sz="8000" dirty="0" smtClean="0">
                <a:latin typeface="Bookman Old Style" panose="02050604050505020204" pitchFamily="18" charset="0"/>
              </a:rPr>
            </a:br>
            <a:r>
              <a:rPr lang="it-IT" sz="8000" dirty="0" smtClean="0">
                <a:latin typeface="Bookman Old Style" panose="02050604050505020204" pitchFamily="18" charset="0"/>
              </a:rPr>
              <a:t>WHAT IS CLIL?</a:t>
            </a:r>
            <a:r>
              <a:rPr lang="it-IT" sz="8000" dirty="0" smtClean="0">
                <a:latin typeface="Bahnschrift Light" panose="020B0502040204020203" pitchFamily="34" charset="0"/>
              </a:rPr>
              <a:t/>
            </a:r>
            <a:br>
              <a:rPr lang="it-IT" sz="8000" dirty="0" smtClean="0">
                <a:latin typeface="Bahnschrift Light" panose="020B0502040204020203" pitchFamily="34" charset="0"/>
              </a:rPr>
            </a:br>
            <a:endParaRPr lang="it-IT" sz="8000" dirty="0">
              <a:latin typeface="Bahnschrift Light" panose="020B0502040204020203" pitchFamily="34" charset="0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2589214" y="4777379"/>
            <a:ext cx="8834524" cy="1126283"/>
          </a:xfrm>
        </p:spPr>
        <p:txBody>
          <a:bodyPr>
            <a:normAutofit/>
          </a:bodyPr>
          <a:lstStyle/>
          <a:p>
            <a:pPr algn="r"/>
            <a:r>
              <a:rPr lang="it-IT" sz="4800" dirty="0" err="1" smtClean="0">
                <a:latin typeface="Bookman Old Style" panose="02050604050505020204" pitchFamily="18" charset="0"/>
              </a:rPr>
              <a:t>Try</a:t>
            </a:r>
            <a:r>
              <a:rPr lang="it-IT" sz="4800" dirty="0" smtClean="0">
                <a:latin typeface="Bookman Old Style" panose="02050604050505020204" pitchFamily="18" charset="0"/>
              </a:rPr>
              <a:t> to </a:t>
            </a:r>
            <a:r>
              <a:rPr lang="it-IT" sz="4800" dirty="0" err="1" smtClean="0">
                <a:latin typeface="Bookman Old Style" panose="02050604050505020204" pitchFamily="18" charset="0"/>
              </a:rPr>
              <a:t>guess</a:t>
            </a:r>
            <a:r>
              <a:rPr lang="it-IT" sz="4800" dirty="0" smtClean="0">
                <a:latin typeface="Bookman Old Style" panose="02050604050505020204" pitchFamily="18" charset="0"/>
              </a:rPr>
              <a:t>!</a:t>
            </a:r>
            <a:endParaRPr lang="it-IT" sz="48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600786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 descr="Risultato immagini per clil immagini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4163" y="638827"/>
            <a:ext cx="9632515" cy="49603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407639044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accent1"/>
                </a:solidFill>
                <a:latin typeface="Bookman Old Style" panose="02050604050505020204" pitchFamily="18" charset="0"/>
              </a:rPr>
              <a:t>Using Language to </a:t>
            </a:r>
            <a:r>
              <a:rPr lang="it-IT" dirty="0" err="1" smtClean="0">
                <a:solidFill>
                  <a:schemeClr val="accent1"/>
                </a:solidFill>
                <a:latin typeface="Bookman Old Style" panose="02050604050505020204" pitchFamily="18" charset="0"/>
              </a:rPr>
              <a:t>learn</a:t>
            </a:r>
            <a:r>
              <a:rPr lang="it-IT" dirty="0" smtClean="0">
                <a:solidFill>
                  <a:schemeClr val="accent1"/>
                </a:solidFill>
                <a:latin typeface="Bookman Old Style" panose="02050604050505020204" pitchFamily="18" charset="0"/>
              </a:rPr>
              <a:t> and </a:t>
            </a:r>
            <a:r>
              <a:rPr lang="it-IT" dirty="0" err="1" smtClean="0">
                <a:solidFill>
                  <a:schemeClr val="accent1"/>
                </a:solidFill>
                <a:latin typeface="Bookman Old Style" panose="02050604050505020204" pitchFamily="18" charset="0"/>
              </a:rPr>
              <a:t>learning</a:t>
            </a:r>
            <a:r>
              <a:rPr lang="it-IT" dirty="0" smtClean="0">
                <a:solidFill>
                  <a:schemeClr val="accent1"/>
                </a:solidFill>
                <a:latin typeface="Bookman Old Style" panose="02050604050505020204" pitchFamily="18" charset="0"/>
              </a:rPr>
              <a:t> to use </a:t>
            </a:r>
            <a:r>
              <a:rPr lang="it-IT" dirty="0" err="1" smtClean="0">
                <a:solidFill>
                  <a:schemeClr val="accent1"/>
                </a:solidFill>
                <a:latin typeface="Bookman Old Style" panose="02050604050505020204" pitchFamily="18" charset="0"/>
              </a:rPr>
              <a:t>language</a:t>
            </a:r>
            <a:endParaRPr lang="it-IT" dirty="0">
              <a:solidFill>
                <a:schemeClr val="accent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anose="02050604050505020204" pitchFamily="18" charset="0"/>
              </a:rPr>
              <a:t>Language of </a:t>
            </a:r>
            <a:r>
              <a:rPr lang="it-IT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anose="02050604050505020204" pitchFamily="18" charset="0"/>
              </a:rPr>
              <a:t>learning</a:t>
            </a:r>
            <a:endParaRPr lang="it-IT" dirty="0" smtClean="0">
              <a:solidFill>
                <a:schemeClr val="tx1">
                  <a:lumMod val="85000"/>
                  <a:lumOff val="15000"/>
                </a:schemeClr>
              </a:solidFill>
              <a:latin typeface="Bookman Old Style" panose="02050604050505020204" pitchFamily="18" charset="0"/>
            </a:endParaRPr>
          </a:p>
          <a:p>
            <a:r>
              <a:rPr lang="it-IT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anose="02050604050505020204" pitchFamily="18" charset="0"/>
              </a:rPr>
              <a:t>Language for </a:t>
            </a:r>
            <a:r>
              <a:rPr lang="it-IT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anose="02050604050505020204" pitchFamily="18" charset="0"/>
              </a:rPr>
              <a:t>learning</a:t>
            </a:r>
            <a:endParaRPr lang="it-IT" dirty="0" smtClean="0">
              <a:solidFill>
                <a:schemeClr val="tx1">
                  <a:lumMod val="85000"/>
                  <a:lumOff val="15000"/>
                </a:schemeClr>
              </a:solidFill>
              <a:latin typeface="Bookman Old Style" panose="02050604050505020204" pitchFamily="18" charset="0"/>
            </a:endParaRPr>
          </a:p>
          <a:p>
            <a:r>
              <a:rPr lang="it-IT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anose="02050604050505020204" pitchFamily="18" charset="0"/>
              </a:rPr>
              <a:t>Language </a:t>
            </a:r>
            <a:r>
              <a:rPr lang="it-IT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anose="02050604050505020204" pitchFamily="18" charset="0"/>
              </a:rPr>
              <a:t>through</a:t>
            </a:r>
            <a:r>
              <a:rPr lang="it-IT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it-IT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anose="02050604050505020204" pitchFamily="18" charset="0"/>
              </a:rPr>
              <a:t>learning</a:t>
            </a:r>
            <a:endParaRPr lang="it-IT" dirty="0" smtClean="0">
              <a:solidFill>
                <a:schemeClr val="tx1">
                  <a:lumMod val="85000"/>
                  <a:lumOff val="15000"/>
                </a:schemeClr>
              </a:solidFill>
              <a:latin typeface="Bookman Old Style" panose="02050604050505020204" pitchFamily="18" charset="0"/>
            </a:endParaRPr>
          </a:p>
          <a:p>
            <a:endParaRPr lang="it-IT" dirty="0">
              <a:latin typeface="Bookman Old Style" panose="02050604050505020204" pitchFamily="18" charset="0"/>
            </a:endParaRPr>
          </a:p>
          <a:p>
            <a:endParaRPr lang="it-IT" dirty="0" smtClean="0">
              <a:latin typeface="Bookman Old Style" panose="02050604050505020204" pitchFamily="18" charset="0"/>
            </a:endParaRPr>
          </a:p>
          <a:p>
            <a:endParaRPr lang="it-IT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81884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04109" y="624110"/>
            <a:ext cx="9800503" cy="1337694"/>
          </a:xfrm>
          <a:solidFill>
            <a:schemeClr val="bg1"/>
          </a:solidFill>
          <a:ln>
            <a:solidFill>
              <a:srgbClr val="C00000"/>
            </a:solidFill>
          </a:ln>
        </p:spPr>
        <p:txBody>
          <a:bodyPr>
            <a:normAutofit/>
          </a:bodyPr>
          <a:lstStyle/>
          <a:p>
            <a:pPr algn="ctr"/>
            <a:r>
              <a:rPr lang="it-IT" sz="7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Bookman Old Style" panose="02050604050505020204" pitchFamily="18" charset="0"/>
              </a:rPr>
              <a:t>PHYSICAL MAP</a:t>
            </a:r>
            <a:endParaRPr lang="it-IT" sz="72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870364" y="2984268"/>
            <a:ext cx="9476509" cy="216962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it-IT" sz="4000" dirty="0" err="1" smtClean="0">
                <a:solidFill>
                  <a:srgbClr val="FF0000"/>
                </a:solidFill>
                <a:latin typeface="Bookman Old Style" panose="02050604050505020204" pitchFamily="18" charset="0"/>
              </a:rPr>
              <a:t>Which</a:t>
            </a:r>
            <a:r>
              <a:rPr lang="it-IT" sz="4000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 </a:t>
            </a:r>
            <a:r>
              <a:rPr lang="it-IT" sz="4000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are the </a:t>
            </a:r>
            <a:r>
              <a:rPr lang="it-IT" sz="4000" dirty="0" err="1" smtClean="0">
                <a:solidFill>
                  <a:srgbClr val="FF0000"/>
                </a:solidFill>
                <a:latin typeface="Bookman Old Style" panose="02050604050505020204" pitchFamily="18" charset="0"/>
              </a:rPr>
              <a:t>natural</a:t>
            </a:r>
            <a:r>
              <a:rPr lang="it-IT" sz="4000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 </a:t>
            </a:r>
            <a:r>
              <a:rPr lang="it-IT" sz="4000" dirty="0" err="1" smtClean="0">
                <a:solidFill>
                  <a:srgbClr val="FF0000"/>
                </a:solidFill>
                <a:latin typeface="Bookman Old Style" panose="02050604050505020204" pitchFamily="18" charset="0"/>
              </a:rPr>
              <a:t>aspects</a:t>
            </a:r>
            <a:r>
              <a:rPr lang="it-IT" sz="4000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 </a:t>
            </a:r>
            <a:r>
              <a:rPr lang="it-IT" sz="4000" dirty="0" err="1" smtClean="0">
                <a:solidFill>
                  <a:srgbClr val="FF0000"/>
                </a:solidFill>
                <a:latin typeface="Bookman Old Style" panose="02050604050505020204" pitchFamily="18" charset="0"/>
              </a:rPr>
              <a:t>you</a:t>
            </a:r>
            <a:r>
              <a:rPr lang="it-IT" sz="4000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 </a:t>
            </a:r>
            <a:r>
              <a:rPr lang="it-IT" sz="4000" dirty="0" err="1" smtClean="0">
                <a:solidFill>
                  <a:srgbClr val="FF0000"/>
                </a:solidFill>
                <a:latin typeface="Bookman Old Style" panose="02050604050505020204" pitchFamily="18" charset="0"/>
              </a:rPr>
              <a:t>need</a:t>
            </a:r>
            <a:r>
              <a:rPr lang="it-IT" sz="4000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 to </a:t>
            </a:r>
            <a:r>
              <a:rPr lang="it-IT" sz="4000" dirty="0" err="1" smtClean="0">
                <a:solidFill>
                  <a:srgbClr val="FF0000"/>
                </a:solidFill>
                <a:latin typeface="Bookman Old Style" panose="02050604050505020204" pitchFamily="18" charset="0"/>
              </a:rPr>
              <a:t>describe</a:t>
            </a:r>
            <a:r>
              <a:rPr lang="it-IT" sz="4000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 a country?</a:t>
            </a:r>
            <a:endParaRPr lang="it-IT" sz="4000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23442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isultato immagini per paesaggi della geografia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4002" y="688323"/>
            <a:ext cx="9210990" cy="58371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tangolo 1"/>
          <p:cNvSpPr/>
          <p:nvPr/>
        </p:nvSpPr>
        <p:spPr>
          <a:xfrm>
            <a:off x="4197927" y="1421477"/>
            <a:ext cx="1895302" cy="257694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HILL</a:t>
            </a:r>
            <a:endParaRPr lang="it-IT" dirty="0"/>
          </a:p>
        </p:txBody>
      </p:sp>
      <p:sp>
        <p:nvSpPr>
          <p:cNvPr id="5" name="Rettangolo 4"/>
          <p:cNvSpPr/>
          <p:nvPr/>
        </p:nvSpPr>
        <p:spPr>
          <a:xfrm>
            <a:off x="3790604" y="1911928"/>
            <a:ext cx="1620982" cy="31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RIVER</a:t>
            </a:r>
            <a:endParaRPr lang="it-IT" dirty="0"/>
          </a:p>
        </p:txBody>
      </p:sp>
      <p:sp>
        <p:nvSpPr>
          <p:cNvPr id="6" name="Rettangolo 5"/>
          <p:cNvSpPr/>
          <p:nvPr/>
        </p:nvSpPr>
        <p:spPr>
          <a:xfrm>
            <a:off x="9301942" y="688323"/>
            <a:ext cx="1886017" cy="2510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SLOPE</a:t>
            </a:r>
            <a:endParaRPr lang="it-IT" dirty="0"/>
          </a:p>
        </p:txBody>
      </p:sp>
      <p:sp>
        <p:nvSpPr>
          <p:cNvPr id="8" name="Rettangolo 7"/>
          <p:cNvSpPr/>
          <p:nvPr/>
        </p:nvSpPr>
        <p:spPr>
          <a:xfrm>
            <a:off x="2352500" y="2352502"/>
            <a:ext cx="1105595" cy="10141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SEA LEVEL</a:t>
            </a:r>
            <a:endParaRPr lang="it-IT" dirty="0"/>
          </a:p>
        </p:txBody>
      </p:sp>
      <p:sp>
        <p:nvSpPr>
          <p:cNvPr id="9" name="Rettangolo 8"/>
          <p:cNvSpPr/>
          <p:nvPr/>
        </p:nvSpPr>
        <p:spPr>
          <a:xfrm>
            <a:off x="10012679" y="4305994"/>
            <a:ext cx="1005840" cy="3158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PLAIN</a:t>
            </a:r>
            <a:endParaRPr lang="it-IT" dirty="0"/>
          </a:p>
        </p:txBody>
      </p:sp>
      <p:sp>
        <p:nvSpPr>
          <p:cNvPr id="10" name="Rettangolo 9"/>
          <p:cNvSpPr/>
          <p:nvPr/>
        </p:nvSpPr>
        <p:spPr>
          <a:xfrm>
            <a:off x="10307781" y="4788133"/>
            <a:ext cx="640081" cy="3657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SEA</a:t>
            </a:r>
            <a:endParaRPr lang="it-IT" dirty="0"/>
          </a:p>
        </p:txBody>
      </p:sp>
      <p:sp>
        <p:nvSpPr>
          <p:cNvPr id="11" name="Rettangolo 10"/>
          <p:cNvSpPr/>
          <p:nvPr/>
        </p:nvSpPr>
        <p:spPr>
          <a:xfrm>
            <a:off x="10307781" y="5220394"/>
            <a:ext cx="880177" cy="4239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ROCK</a:t>
            </a:r>
            <a:endParaRPr lang="it-IT" dirty="0"/>
          </a:p>
        </p:txBody>
      </p:sp>
      <p:sp>
        <p:nvSpPr>
          <p:cNvPr id="12" name="Rettangolo 11"/>
          <p:cNvSpPr/>
          <p:nvPr/>
        </p:nvSpPr>
        <p:spPr>
          <a:xfrm>
            <a:off x="11181104" y="4729943"/>
            <a:ext cx="373587" cy="415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Rettangolo 2"/>
          <p:cNvSpPr/>
          <p:nvPr/>
        </p:nvSpPr>
        <p:spPr>
          <a:xfrm>
            <a:off x="5503025" y="756458"/>
            <a:ext cx="1371600" cy="2743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SUMMIT</a:t>
            </a:r>
            <a:endParaRPr lang="it-IT" dirty="0"/>
          </a:p>
        </p:txBody>
      </p:sp>
      <p:cxnSp>
        <p:nvCxnSpPr>
          <p:cNvPr id="7" name="Connettore 2 6"/>
          <p:cNvCxnSpPr/>
          <p:nvPr/>
        </p:nvCxnSpPr>
        <p:spPr>
          <a:xfrm flipV="1">
            <a:off x="6874625" y="831273"/>
            <a:ext cx="448888" cy="83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ttangolo 13"/>
          <p:cNvSpPr/>
          <p:nvPr/>
        </p:nvSpPr>
        <p:spPr>
          <a:xfrm>
            <a:off x="9301942" y="939338"/>
            <a:ext cx="1879162" cy="4821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VALLEY</a:t>
            </a:r>
            <a:endParaRPr lang="it-IT" dirty="0"/>
          </a:p>
        </p:txBody>
      </p:sp>
      <p:sp>
        <p:nvSpPr>
          <p:cNvPr id="16" name="Rettangolo 15"/>
          <p:cNvSpPr/>
          <p:nvPr/>
        </p:nvSpPr>
        <p:spPr>
          <a:xfrm>
            <a:off x="10848109" y="2485504"/>
            <a:ext cx="1072342" cy="2992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LAKE</a:t>
            </a:r>
            <a:endParaRPr lang="it-IT" dirty="0"/>
          </a:p>
        </p:txBody>
      </p:sp>
      <p:sp>
        <p:nvSpPr>
          <p:cNvPr id="17" name="Rettangolo 16"/>
          <p:cNvSpPr/>
          <p:nvPr/>
        </p:nvSpPr>
        <p:spPr>
          <a:xfrm>
            <a:off x="10831484" y="1978429"/>
            <a:ext cx="1288472" cy="2493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INFLOW</a:t>
            </a:r>
            <a:endParaRPr lang="it-IT" dirty="0"/>
          </a:p>
        </p:txBody>
      </p:sp>
      <p:sp>
        <p:nvSpPr>
          <p:cNvPr id="18" name="Rettangolo 17"/>
          <p:cNvSpPr/>
          <p:nvPr/>
        </p:nvSpPr>
        <p:spPr>
          <a:xfrm>
            <a:off x="10848109" y="3158836"/>
            <a:ext cx="1343891" cy="2743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OUTFLOW</a:t>
            </a:r>
            <a:endParaRPr lang="it-IT" dirty="0"/>
          </a:p>
        </p:txBody>
      </p:sp>
      <p:cxnSp>
        <p:nvCxnSpPr>
          <p:cNvPr id="20" name="Connettore 2 19"/>
          <p:cNvCxnSpPr/>
          <p:nvPr/>
        </p:nvCxnSpPr>
        <p:spPr>
          <a:xfrm flipH="1" flipV="1">
            <a:off x="9942022" y="2094807"/>
            <a:ext cx="889462" cy="249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2 21"/>
          <p:cNvCxnSpPr/>
          <p:nvPr/>
        </p:nvCxnSpPr>
        <p:spPr>
          <a:xfrm flipH="1" flipV="1">
            <a:off x="9601200" y="2552007"/>
            <a:ext cx="1230284" cy="831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2 23"/>
          <p:cNvCxnSpPr>
            <a:stCxn id="18" idx="1"/>
          </p:cNvCxnSpPr>
          <p:nvPr/>
        </p:nvCxnSpPr>
        <p:spPr>
          <a:xfrm flipH="1" flipV="1">
            <a:off x="8196349" y="2959331"/>
            <a:ext cx="2651760" cy="3366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ttangolo 24"/>
          <p:cNvSpPr/>
          <p:nvPr/>
        </p:nvSpPr>
        <p:spPr>
          <a:xfrm>
            <a:off x="3965171" y="5760719"/>
            <a:ext cx="1828800" cy="4904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RIVER MOUTH</a:t>
            </a:r>
          </a:p>
          <a:p>
            <a:pPr algn="ctr"/>
            <a:r>
              <a:rPr lang="it-IT" dirty="0" smtClean="0"/>
              <a:t>DELTA</a:t>
            </a:r>
            <a:endParaRPr lang="it-IT" dirty="0"/>
          </a:p>
        </p:txBody>
      </p:sp>
      <p:cxnSp>
        <p:nvCxnSpPr>
          <p:cNvPr id="27" name="Connettore 2 26"/>
          <p:cNvCxnSpPr/>
          <p:nvPr/>
        </p:nvCxnSpPr>
        <p:spPr>
          <a:xfrm flipV="1">
            <a:off x="5503025" y="4921135"/>
            <a:ext cx="1438102" cy="8894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ttangolo 27"/>
          <p:cNvSpPr/>
          <p:nvPr/>
        </p:nvSpPr>
        <p:spPr>
          <a:xfrm>
            <a:off x="6591993" y="174567"/>
            <a:ext cx="2543694" cy="2493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MOUNTAIN</a:t>
            </a:r>
            <a:endParaRPr lang="it-IT" dirty="0"/>
          </a:p>
        </p:txBody>
      </p:sp>
      <p:cxnSp>
        <p:nvCxnSpPr>
          <p:cNvPr id="30" name="Connettore 2 29"/>
          <p:cNvCxnSpPr/>
          <p:nvPr/>
        </p:nvCxnSpPr>
        <p:spPr>
          <a:xfrm flipH="1">
            <a:off x="8096596" y="423949"/>
            <a:ext cx="241069" cy="8146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2 31"/>
          <p:cNvCxnSpPr>
            <a:stCxn id="9" idx="1"/>
          </p:cNvCxnSpPr>
          <p:nvPr/>
        </p:nvCxnSpPr>
        <p:spPr>
          <a:xfrm flipH="1" flipV="1">
            <a:off x="7863840" y="3549535"/>
            <a:ext cx="2148839" cy="9144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048037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8" grpId="0" animBg="1"/>
      <p:bldP spid="9" grpId="0" animBg="1"/>
      <p:bldP spid="10" grpId="0" animBg="1"/>
      <p:bldP spid="11" grpId="0" animBg="1"/>
      <p:bldP spid="3" grpId="0" animBg="1"/>
      <p:bldP spid="14" grpId="0" animBg="1"/>
      <p:bldP spid="16" grpId="0" animBg="1"/>
      <p:bldP spid="17" grpId="0" animBg="1"/>
      <p:bldP spid="18" grpId="0" animBg="1"/>
      <p:bldP spid="25" grpId="0" animBg="1"/>
      <p:bldP spid="2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92926" y="624110"/>
            <a:ext cx="8363250" cy="730865"/>
          </a:xfrm>
        </p:spPr>
        <p:txBody>
          <a:bodyPr/>
          <a:lstStyle/>
          <a:p>
            <a:r>
              <a:rPr lang="it-IT" dirty="0">
                <a:solidFill>
                  <a:schemeClr val="accent2"/>
                </a:solidFill>
              </a:rPr>
              <a:t>AND </a:t>
            </a:r>
            <a:r>
              <a:rPr lang="it-IT" dirty="0" err="1" smtClean="0">
                <a:solidFill>
                  <a:schemeClr val="accent2"/>
                </a:solidFill>
              </a:rPr>
              <a:t>NOW…</a:t>
            </a:r>
            <a:r>
              <a:rPr lang="it-IT" dirty="0" smtClean="0">
                <a:solidFill>
                  <a:schemeClr val="accent2"/>
                </a:solidFill>
              </a:rPr>
              <a:t> CHECK THE WORDS</a:t>
            </a:r>
            <a:endParaRPr lang="it-IT" dirty="0">
              <a:solidFill>
                <a:schemeClr val="accent2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89212" y="1496291"/>
            <a:ext cx="8915400" cy="5220393"/>
          </a:xfrm>
        </p:spPr>
        <p:txBody>
          <a:bodyPr>
            <a:normAutofit lnSpcReduction="10000"/>
          </a:bodyPr>
          <a:lstStyle/>
          <a:p>
            <a:r>
              <a:rPr lang="it-IT" dirty="0" smtClean="0"/>
              <a:t>Mountain      </a:t>
            </a:r>
            <a:r>
              <a:rPr lang="it-IT" dirty="0" err="1" smtClean="0"/>
              <a:t>is</a:t>
            </a:r>
            <a:r>
              <a:rPr lang="it-IT" dirty="0" smtClean="0"/>
              <a:t> a </a:t>
            </a:r>
            <a:r>
              <a:rPr lang="it-IT" dirty="0" err="1" smtClean="0"/>
              <a:t>natural</a:t>
            </a:r>
            <a:r>
              <a:rPr lang="it-IT" dirty="0" smtClean="0"/>
              <a:t> </a:t>
            </a:r>
            <a:r>
              <a:rPr lang="it-IT" dirty="0" err="1" smtClean="0"/>
              <a:t>elevation</a:t>
            </a:r>
            <a:r>
              <a:rPr lang="it-IT" dirty="0" smtClean="0"/>
              <a:t> of the </a:t>
            </a:r>
            <a:r>
              <a:rPr lang="it-IT" dirty="0" err="1" smtClean="0"/>
              <a:t>earth’s</a:t>
            </a:r>
            <a:r>
              <a:rPr lang="it-IT" dirty="0" smtClean="0"/>
              <a:t> </a:t>
            </a:r>
            <a:r>
              <a:rPr lang="it-IT" dirty="0" err="1" smtClean="0"/>
              <a:t>surface</a:t>
            </a:r>
            <a:r>
              <a:rPr lang="it-IT" dirty="0" smtClean="0"/>
              <a:t> (more </a:t>
            </a:r>
            <a:r>
              <a:rPr lang="it-IT" dirty="0" err="1" smtClean="0"/>
              <a:t>than</a:t>
            </a:r>
            <a:r>
              <a:rPr lang="it-IT" dirty="0" smtClean="0"/>
              <a:t> 600 </a:t>
            </a:r>
          </a:p>
          <a:p>
            <a:pPr marL="0" indent="0">
              <a:buNone/>
            </a:pPr>
            <a:r>
              <a:rPr lang="it-IT" dirty="0"/>
              <a:t> </a:t>
            </a:r>
            <a:r>
              <a:rPr lang="it-IT" dirty="0" smtClean="0"/>
              <a:t>                           </a:t>
            </a:r>
            <a:r>
              <a:rPr lang="it-IT" dirty="0" err="1" smtClean="0"/>
              <a:t>metres</a:t>
            </a:r>
            <a:r>
              <a:rPr lang="it-IT" dirty="0" smtClean="0"/>
              <a:t> </a:t>
            </a:r>
            <a:r>
              <a:rPr lang="it-IT" dirty="0" err="1" smtClean="0"/>
              <a:t>above</a:t>
            </a:r>
            <a:r>
              <a:rPr lang="it-IT" dirty="0" smtClean="0"/>
              <a:t> </a:t>
            </a:r>
            <a:r>
              <a:rPr lang="it-IT" dirty="0" err="1" smtClean="0"/>
              <a:t>sea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r>
              <a:rPr lang="it-IT" dirty="0" smtClean="0"/>
              <a:t>)</a:t>
            </a:r>
          </a:p>
          <a:p>
            <a:r>
              <a:rPr lang="it-IT" dirty="0" smtClean="0"/>
              <a:t>Hill     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lower</a:t>
            </a:r>
            <a:r>
              <a:rPr lang="it-IT" dirty="0" smtClean="0"/>
              <a:t> and </a:t>
            </a:r>
            <a:r>
              <a:rPr lang="it-IT" dirty="0" err="1" smtClean="0"/>
              <a:t>less</a:t>
            </a:r>
            <a:r>
              <a:rPr lang="it-IT" dirty="0" smtClean="0"/>
              <a:t> </a:t>
            </a:r>
            <a:r>
              <a:rPr lang="it-IT" dirty="0" err="1" smtClean="0"/>
              <a:t>steep</a:t>
            </a:r>
            <a:r>
              <a:rPr lang="it-IT" dirty="0" smtClean="0"/>
              <a:t> </a:t>
            </a:r>
            <a:r>
              <a:rPr lang="it-IT" dirty="0" err="1" smtClean="0"/>
              <a:t>than</a:t>
            </a:r>
            <a:r>
              <a:rPr lang="it-IT" dirty="0" smtClean="0"/>
              <a:t> a mountain, </a:t>
            </a:r>
            <a:r>
              <a:rPr lang="it-IT" dirty="0" err="1" smtClean="0"/>
              <a:t>rising</a:t>
            </a:r>
            <a:r>
              <a:rPr lang="it-IT" dirty="0" smtClean="0"/>
              <a:t> to </a:t>
            </a:r>
            <a:r>
              <a:rPr lang="it-IT" dirty="0" err="1" smtClean="0"/>
              <a:t>about</a:t>
            </a:r>
            <a:r>
              <a:rPr lang="it-IT" dirty="0" smtClean="0"/>
              <a:t> 200-600</a:t>
            </a:r>
          </a:p>
          <a:p>
            <a:pPr marL="0" indent="0">
              <a:buNone/>
            </a:pPr>
            <a:r>
              <a:rPr lang="it-IT" dirty="0"/>
              <a:t>	</a:t>
            </a:r>
            <a:r>
              <a:rPr lang="it-IT" dirty="0" smtClean="0"/>
              <a:t>	  </a:t>
            </a:r>
            <a:r>
              <a:rPr lang="it-IT" dirty="0" err="1" smtClean="0"/>
              <a:t>metres</a:t>
            </a:r>
            <a:r>
              <a:rPr lang="it-IT" dirty="0" smtClean="0"/>
              <a:t> </a:t>
            </a:r>
            <a:r>
              <a:rPr lang="it-IT" dirty="0" err="1" smtClean="0"/>
              <a:t>above</a:t>
            </a:r>
            <a:r>
              <a:rPr lang="it-IT" dirty="0" smtClean="0"/>
              <a:t> </a:t>
            </a:r>
            <a:r>
              <a:rPr lang="it-IT" dirty="0" err="1" smtClean="0"/>
              <a:t>sea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Summit			</a:t>
            </a:r>
            <a:r>
              <a:rPr lang="it-IT" dirty="0" err="1" smtClean="0"/>
              <a:t>slope</a:t>
            </a:r>
            <a:r>
              <a:rPr lang="it-IT" dirty="0" smtClean="0"/>
              <a:t>			</a:t>
            </a:r>
            <a:r>
              <a:rPr lang="it-IT" dirty="0" err="1" smtClean="0"/>
              <a:t>valley</a:t>
            </a:r>
            <a:endParaRPr lang="it-IT" dirty="0"/>
          </a:p>
          <a:p>
            <a:r>
              <a:rPr lang="it-IT" dirty="0" smtClean="0"/>
              <a:t>Plains (or Plateau)      </a:t>
            </a:r>
            <a:r>
              <a:rPr lang="it-IT" dirty="0" err="1" smtClean="0"/>
              <a:t>is</a:t>
            </a:r>
            <a:r>
              <a:rPr lang="it-IT" dirty="0" smtClean="0"/>
              <a:t> a </a:t>
            </a:r>
            <a:r>
              <a:rPr lang="it-IT" dirty="0" err="1" smtClean="0"/>
              <a:t>flat</a:t>
            </a:r>
            <a:r>
              <a:rPr lang="it-IT" dirty="0" smtClean="0"/>
              <a:t> area </a:t>
            </a:r>
            <a:r>
              <a:rPr lang="it-IT" dirty="0" err="1" smtClean="0"/>
              <a:t>that</a:t>
            </a:r>
            <a:r>
              <a:rPr lang="it-IT" dirty="0" smtClean="0"/>
              <a:t> </a:t>
            </a:r>
            <a:r>
              <a:rPr lang="it-IT" dirty="0" err="1" smtClean="0"/>
              <a:t>reaches</a:t>
            </a:r>
            <a:r>
              <a:rPr lang="it-IT" dirty="0" smtClean="0"/>
              <a:t> a maximum of 300 </a:t>
            </a:r>
            <a:r>
              <a:rPr lang="it-IT" dirty="0" err="1" smtClean="0"/>
              <a:t>metres</a:t>
            </a:r>
            <a:r>
              <a:rPr lang="it-IT" dirty="0" smtClean="0"/>
              <a:t> </a:t>
            </a:r>
          </a:p>
          <a:p>
            <a:pPr marL="0" indent="0">
              <a:buNone/>
            </a:pPr>
            <a:r>
              <a:rPr lang="it-IT" dirty="0"/>
              <a:t>	</a:t>
            </a:r>
            <a:r>
              <a:rPr lang="it-IT" dirty="0" smtClean="0"/>
              <a:t>				       </a:t>
            </a:r>
            <a:r>
              <a:rPr lang="it-IT" dirty="0" err="1" smtClean="0"/>
              <a:t>above</a:t>
            </a:r>
            <a:r>
              <a:rPr lang="it-IT" dirty="0" smtClean="0"/>
              <a:t> </a:t>
            </a:r>
            <a:r>
              <a:rPr lang="it-IT" dirty="0" err="1" smtClean="0"/>
              <a:t>sea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r>
              <a:rPr lang="it-IT" dirty="0" smtClean="0"/>
              <a:t>River       </a:t>
            </a:r>
            <a:r>
              <a:rPr lang="it-IT" dirty="0" err="1" smtClean="0"/>
              <a:t>is</a:t>
            </a:r>
            <a:r>
              <a:rPr lang="it-IT" dirty="0" smtClean="0"/>
              <a:t> a </a:t>
            </a:r>
            <a:r>
              <a:rPr lang="it-IT" dirty="0" err="1" smtClean="0"/>
              <a:t>watercourse</a:t>
            </a:r>
            <a:r>
              <a:rPr lang="it-IT" dirty="0" smtClean="0"/>
              <a:t>. </a:t>
            </a:r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begins</a:t>
            </a:r>
            <a:r>
              <a:rPr lang="it-IT" dirty="0" smtClean="0"/>
              <a:t> </a:t>
            </a:r>
            <a:r>
              <a:rPr lang="it-IT" dirty="0" err="1" smtClean="0"/>
              <a:t>at</a:t>
            </a:r>
            <a:r>
              <a:rPr lang="it-IT" dirty="0" smtClean="0"/>
              <a:t> a source, </a:t>
            </a:r>
            <a:r>
              <a:rPr lang="it-IT" dirty="0" err="1" smtClean="0"/>
              <a:t>flows</a:t>
            </a:r>
            <a:r>
              <a:rPr lang="it-IT" dirty="0" smtClean="0"/>
              <a:t> </a:t>
            </a:r>
            <a:r>
              <a:rPr lang="it-IT" dirty="0" err="1" smtClean="0"/>
              <a:t>into</a:t>
            </a:r>
            <a:r>
              <a:rPr lang="it-IT" dirty="0" smtClean="0"/>
              <a:t> a </a:t>
            </a:r>
            <a:r>
              <a:rPr lang="it-IT" dirty="0" err="1" smtClean="0"/>
              <a:t>riverboard</a:t>
            </a:r>
            <a:r>
              <a:rPr lang="it-IT" dirty="0" smtClean="0"/>
              <a:t> and </a:t>
            </a:r>
          </a:p>
          <a:p>
            <a:pPr marL="0" indent="0">
              <a:buNone/>
            </a:pPr>
            <a:r>
              <a:rPr lang="it-IT" dirty="0"/>
              <a:t>	</a:t>
            </a:r>
            <a:r>
              <a:rPr lang="it-IT" dirty="0" smtClean="0"/>
              <a:t>	      </a:t>
            </a:r>
            <a:r>
              <a:rPr lang="it-IT" dirty="0" err="1" smtClean="0"/>
              <a:t>ends</a:t>
            </a:r>
            <a:r>
              <a:rPr lang="it-IT" dirty="0" smtClean="0"/>
              <a:t> </a:t>
            </a:r>
            <a:r>
              <a:rPr lang="it-IT" dirty="0" err="1" smtClean="0"/>
              <a:t>at</a:t>
            </a:r>
            <a:r>
              <a:rPr lang="it-IT" dirty="0" smtClean="0"/>
              <a:t> a </a:t>
            </a:r>
            <a:r>
              <a:rPr lang="it-IT" dirty="0" err="1" smtClean="0"/>
              <a:t>mouth</a:t>
            </a:r>
            <a:r>
              <a:rPr lang="it-IT" dirty="0" smtClean="0"/>
              <a:t>.</a:t>
            </a:r>
          </a:p>
          <a:p>
            <a:pPr marL="0" indent="0">
              <a:buNone/>
            </a:pPr>
            <a:r>
              <a:rPr lang="it-IT" dirty="0"/>
              <a:t>	</a:t>
            </a:r>
            <a:r>
              <a:rPr lang="it-IT" dirty="0" smtClean="0"/>
              <a:t>															 delta</a:t>
            </a:r>
          </a:p>
          <a:p>
            <a:pPr marL="0" indent="0">
              <a:buNone/>
            </a:pPr>
            <a:r>
              <a:rPr lang="it-IT" dirty="0" err="1" smtClean="0"/>
              <a:t>Inflow</a:t>
            </a:r>
            <a:r>
              <a:rPr lang="it-IT" dirty="0" smtClean="0"/>
              <a:t>			</a:t>
            </a:r>
            <a:r>
              <a:rPr lang="it-IT" dirty="0" err="1" smtClean="0"/>
              <a:t>outflow</a:t>
            </a:r>
            <a:r>
              <a:rPr lang="it-IT" dirty="0" smtClean="0"/>
              <a:t>			</a:t>
            </a:r>
            <a:r>
              <a:rPr lang="it-IT" dirty="0" err="1" smtClean="0"/>
              <a:t>tributary</a:t>
            </a:r>
            <a:r>
              <a:rPr lang="it-IT" dirty="0" smtClean="0"/>
              <a:t>			</a:t>
            </a:r>
            <a:r>
              <a:rPr lang="it-IT" dirty="0" err="1" smtClean="0"/>
              <a:t>river</a:t>
            </a:r>
            <a:r>
              <a:rPr lang="it-IT" dirty="0" smtClean="0"/>
              <a:t> </a:t>
            </a:r>
            <a:r>
              <a:rPr lang="it-IT" dirty="0" err="1" smtClean="0"/>
              <a:t>mouth</a:t>
            </a:r>
            <a:r>
              <a:rPr lang="it-IT" dirty="0" smtClean="0"/>
              <a:t> 		 </a:t>
            </a:r>
            <a:r>
              <a:rPr lang="it-IT" dirty="0" err="1" smtClean="0"/>
              <a:t>estuary</a:t>
            </a:r>
            <a:endParaRPr lang="it-IT" dirty="0" smtClean="0"/>
          </a:p>
          <a:p>
            <a:r>
              <a:rPr lang="it-IT" dirty="0" smtClean="0"/>
              <a:t>Lake       </a:t>
            </a:r>
            <a:r>
              <a:rPr lang="it-IT" dirty="0" err="1" smtClean="0"/>
              <a:t>is</a:t>
            </a:r>
            <a:r>
              <a:rPr lang="it-IT" dirty="0" smtClean="0"/>
              <a:t> an area of </a:t>
            </a:r>
            <a:r>
              <a:rPr lang="it-IT" dirty="0" err="1" smtClean="0"/>
              <a:t>variable</a:t>
            </a:r>
            <a:r>
              <a:rPr lang="it-IT" dirty="0" smtClean="0"/>
              <a:t> </a:t>
            </a:r>
            <a:r>
              <a:rPr lang="it-IT" dirty="0" err="1" smtClean="0"/>
              <a:t>size</a:t>
            </a:r>
            <a:r>
              <a:rPr lang="it-IT" dirty="0" smtClean="0"/>
              <a:t>, </a:t>
            </a:r>
            <a:r>
              <a:rPr lang="it-IT" dirty="0" err="1" smtClean="0"/>
              <a:t>filled</a:t>
            </a:r>
            <a:r>
              <a:rPr lang="it-IT" dirty="0" smtClean="0"/>
              <a:t> with </a:t>
            </a:r>
            <a:r>
              <a:rPr lang="it-IT" dirty="0" err="1" smtClean="0"/>
              <a:t>freshwater</a:t>
            </a:r>
            <a:r>
              <a:rPr lang="it-IT" dirty="0" smtClean="0"/>
              <a:t> and </a:t>
            </a:r>
            <a:r>
              <a:rPr lang="it-IT" dirty="0" err="1" smtClean="0"/>
              <a:t>localized</a:t>
            </a:r>
            <a:r>
              <a:rPr lang="it-IT" dirty="0" smtClean="0"/>
              <a:t> in a </a:t>
            </a:r>
          </a:p>
          <a:p>
            <a:pPr marL="0" indent="0">
              <a:buNone/>
            </a:pPr>
            <a:r>
              <a:rPr lang="it-IT" dirty="0"/>
              <a:t>	</a:t>
            </a:r>
            <a:r>
              <a:rPr lang="it-IT" dirty="0" smtClean="0"/>
              <a:t>	      </a:t>
            </a:r>
            <a:r>
              <a:rPr lang="it-IT" dirty="0" err="1" smtClean="0"/>
              <a:t>basin</a:t>
            </a:r>
            <a:r>
              <a:rPr lang="it-IT" dirty="0" smtClean="0"/>
              <a:t>  </a:t>
            </a:r>
            <a:endParaRPr lang="it-IT" dirty="0"/>
          </a:p>
        </p:txBody>
      </p:sp>
      <p:sp>
        <p:nvSpPr>
          <p:cNvPr id="4" name="Freccia a destra 3"/>
          <p:cNvSpPr/>
          <p:nvPr/>
        </p:nvSpPr>
        <p:spPr>
          <a:xfrm>
            <a:off x="4222866" y="1704109"/>
            <a:ext cx="141316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Freccia a destra 4"/>
          <p:cNvSpPr/>
          <p:nvPr/>
        </p:nvSpPr>
        <p:spPr>
          <a:xfrm>
            <a:off x="3391593" y="2477193"/>
            <a:ext cx="232756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Freccia in giù 9"/>
          <p:cNvSpPr/>
          <p:nvPr/>
        </p:nvSpPr>
        <p:spPr>
          <a:xfrm>
            <a:off x="3108959" y="2759825"/>
            <a:ext cx="83127" cy="6151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Freccia in giù 10"/>
          <p:cNvSpPr/>
          <p:nvPr/>
        </p:nvSpPr>
        <p:spPr>
          <a:xfrm>
            <a:off x="4833851" y="2926080"/>
            <a:ext cx="45719" cy="4488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Freccia in giù 11"/>
          <p:cNvSpPr/>
          <p:nvPr/>
        </p:nvSpPr>
        <p:spPr>
          <a:xfrm>
            <a:off x="6658495" y="2905297"/>
            <a:ext cx="45719" cy="49045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Freccia a destra 12"/>
          <p:cNvSpPr/>
          <p:nvPr/>
        </p:nvSpPr>
        <p:spPr>
          <a:xfrm>
            <a:off x="5062450" y="3923607"/>
            <a:ext cx="274320" cy="6650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Freccia a destra 13"/>
          <p:cNvSpPr/>
          <p:nvPr/>
        </p:nvSpPr>
        <p:spPr>
          <a:xfrm>
            <a:off x="3624348" y="4667598"/>
            <a:ext cx="307571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Freccia a destra 14"/>
          <p:cNvSpPr/>
          <p:nvPr/>
        </p:nvSpPr>
        <p:spPr>
          <a:xfrm>
            <a:off x="3624349" y="6151418"/>
            <a:ext cx="307571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Freccia in giù 15"/>
          <p:cNvSpPr/>
          <p:nvPr/>
        </p:nvSpPr>
        <p:spPr>
          <a:xfrm>
            <a:off x="3254434" y="4862945"/>
            <a:ext cx="45719" cy="79802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Freccia in giù 16"/>
          <p:cNvSpPr/>
          <p:nvPr/>
        </p:nvSpPr>
        <p:spPr>
          <a:xfrm>
            <a:off x="4879570" y="5203767"/>
            <a:ext cx="45719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Freccia in giù 17"/>
          <p:cNvSpPr/>
          <p:nvPr/>
        </p:nvSpPr>
        <p:spPr>
          <a:xfrm>
            <a:off x="6812281" y="5187142"/>
            <a:ext cx="45719" cy="4738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Freccia in giù 18"/>
          <p:cNvSpPr/>
          <p:nvPr/>
        </p:nvSpPr>
        <p:spPr>
          <a:xfrm>
            <a:off x="8720051" y="5020887"/>
            <a:ext cx="45719" cy="64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2" name="Connettore 2 21"/>
          <p:cNvCxnSpPr/>
          <p:nvPr/>
        </p:nvCxnSpPr>
        <p:spPr>
          <a:xfrm flipV="1">
            <a:off x="9451571" y="5432367"/>
            <a:ext cx="565265" cy="3283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2 25"/>
          <p:cNvCxnSpPr/>
          <p:nvPr/>
        </p:nvCxnSpPr>
        <p:spPr>
          <a:xfrm flipV="1">
            <a:off x="9451571" y="5827222"/>
            <a:ext cx="565265" cy="83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231808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lo">
  <a:themeElements>
    <a:clrScheme name="Filo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Filo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ilo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146</TotalTime>
  <Words>92</Words>
  <Application>Microsoft Office PowerPoint</Application>
  <PresentationFormat>Personalizzato</PresentationFormat>
  <Paragraphs>39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7" baseType="lpstr">
      <vt:lpstr>Filo</vt:lpstr>
      <vt:lpstr> WHAT IS CLIL? </vt:lpstr>
      <vt:lpstr>Diapositiva 2</vt:lpstr>
      <vt:lpstr>Using Language to learn and learning to use language</vt:lpstr>
      <vt:lpstr>PHYSICAL MAP</vt:lpstr>
      <vt:lpstr>Diapositiva 5</vt:lpstr>
      <vt:lpstr>AND NOW… CHECK THE WORDS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CLIL?</dc:title>
  <dc:creator>acer</dc:creator>
  <cp:lastModifiedBy>TEN</cp:lastModifiedBy>
  <cp:revision>21</cp:revision>
  <dcterms:created xsi:type="dcterms:W3CDTF">2020-02-08T18:33:54Z</dcterms:created>
  <dcterms:modified xsi:type="dcterms:W3CDTF">2020-06-26T13:57:08Z</dcterms:modified>
</cp:coreProperties>
</file>