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1" r:id="rId4"/>
    <p:sldId id="260" r:id="rId5"/>
    <p:sldId id="258" r:id="rId6"/>
    <p:sldId id="259" r:id="rId7"/>
    <p:sldId id="262" r:id="rId8"/>
    <p:sldId id="263" r:id="rId9"/>
    <p:sldId id="286" r:id="rId10"/>
    <p:sldId id="265" r:id="rId11"/>
    <p:sldId id="270" r:id="rId12"/>
    <p:sldId id="266" r:id="rId13"/>
    <p:sldId id="267" r:id="rId14"/>
    <p:sldId id="268" r:id="rId15"/>
    <p:sldId id="275" r:id="rId16"/>
    <p:sldId id="269" r:id="rId17"/>
    <p:sldId id="264" r:id="rId18"/>
    <p:sldId id="274" r:id="rId19"/>
    <p:sldId id="280" r:id="rId20"/>
    <p:sldId id="279" r:id="rId21"/>
    <p:sldId id="281" r:id="rId22"/>
    <p:sldId id="287" r:id="rId23"/>
    <p:sldId id="273" r:id="rId24"/>
    <p:sldId id="283" r:id="rId25"/>
    <p:sldId id="284" r:id="rId26"/>
    <p:sldId id="271" r:id="rId27"/>
    <p:sldId id="277" r:id="rId28"/>
    <p:sldId id="272" r:id="rId29"/>
    <p:sldId id="278" r:id="rId30"/>
    <p:sldId id="285" r:id="rId31"/>
    <p:sldId id="282" r:id="rId3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cesco spina" userId="3047840c900a5d03" providerId="LiveId" clId="{6BDBE85A-718D-4625-A728-8211BDB6C285}"/>
    <pc:docChg chg="custSel addSld modSld">
      <pc:chgData name="francesco spina" userId="3047840c900a5d03" providerId="LiveId" clId="{6BDBE85A-718D-4625-A728-8211BDB6C285}" dt="2020-02-27T09:36:26.905" v="281" actId="20577"/>
      <pc:docMkLst>
        <pc:docMk/>
      </pc:docMkLst>
      <pc:sldChg chg="modSp mod">
        <pc:chgData name="francesco spina" userId="3047840c900a5d03" providerId="LiveId" clId="{6BDBE85A-718D-4625-A728-8211BDB6C285}" dt="2020-02-26T13:12:22.491" v="4" actId="20577"/>
        <pc:sldMkLst>
          <pc:docMk/>
          <pc:sldMk cId="3815860703" sldId="259"/>
        </pc:sldMkLst>
        <pc:spChg chg="mod">
          <ac:chgData name="francesco spina" userId="3047840c900a5d03" providerId="LiveId" clId="{6BDBE85A-718D-4625-A728-8211BDB6C285}" dt="2020-02-26T13:12:22.491" v="4" actId="20577"/>
          <ac:spMkLst>
            <pc:docMk/>
            <pc:sldMk cId="3815860703" sldId="259"/>
            <ac:spMk id="3" creationId="{00000000-0000-0000-0000-000000000000}"/>
          </ac:spMkLst>
        </pc:spChg>
      </pc:sldChg>
      <pc:sldChg chg="modSp">
        <pc:chgData name="francesco spina" userId="3047840c900a5d03" providerId="LiveId" clId="{6BDBE85A-718D-4625-A728-8211BDB6C285}" dt="2020-02-26T13:21:42.950" v="12" actId="207"/>
        <pc:sldMkLst>
          <pc:docMk/>
          <pc:sldMk cId="3524138565" sldId="260"/>
        </pc:sldMkLst>
        <pc:spChg chg="mod">
          <ac:chgData name="francesco spina" userId="3047840c900a5d03" providerId="LiveId" clId="{6BDBE85A-718D-4625-A728-8211BDB6C285}" dt="2020-02-26T13:21:03.683" v="5" actId="207"/>
          <ac:spMkLst>
            <pc:docMk/>
            <pc:sldMk cId="3524138565" sldId="260"/>
            <ac:spMk id="12" creationId="{00000000-0000-0000-0000-000000000000}"/>
          </ac:spMkLst>
        </pc:spChg>
        <pc:spChg chg="mod">
          <ac:chgData name="francesco spina" userId="3047840c900a5d03" providerId="LiveId" clId="{6BDBE85A-718D-4625-A728-8211BDB6C285}" dt="2020-02-26T13:21:42.950" v="12" actId="207"/>
          <ac:spMkLst>
            <pc:docMk/>
            <pc:sldMk cId="3524138565" sldId="260"/>
            <ac:spMk id="13" creationId="{00000000-0000-0000-0000-000000000000}"/>
          </ac:spMkLst>
        </pc:spChg>
        <pc:spChg chg="mod">
          <ac:chgData name="francesco spina" userId="3047840c900a5d03" providerId="LiveId" clId="{6BDBE85A-718D-4625-A728-8211BDB6C285}" dt="2020-02-26T13:21:06.184" v="6" actId="207"/>
          <ac:spMkLst>
            <pc:docMk/>
            <pc:sldMk cId="3524138565" sldId="260"/>
            <ac:spMk id="14" creationId="{00000000-0000-0000-0000-000000000000}"/>
          </ac:spMkLst>
        </pc:spChg>
        <pc:spChg chg="mod">
          <ac:chgData name="francesco spina" userId="3047840c900a5d03" providerId="LiveId" clId="{6BDBE85A-718D-4625-A728-8211BDB6C285}" dt="2020-02-26T13:21:42.637" v="11" actId="207"/>
          <ac:spMkLst>
            <pc:docMk/>
            <pc:sldMk cId="3524138565" sldId="260"/>
            <ac:spMk id="16" creationId="{00000000-0000-0000-0000-000000000000}"/>
          </ac:spMkLst>
        </pc:spChg>
        <pc:spChg chg="mod">
          <ac:chgData name="francesco spina" userId="3047840c900a5d03" providerId="LiveId" clId="{6BDBE85A-718D-4625-A728-8211BDB6C285}" dt="2020-02-26T13:21:42.278" v="10" actId="207"/>
          <ac:spMkLst>
            <pc:docMk/>
            <pc:sldMk cId="3524138565" sldId="260"/>
            <ac:spMk id="17" creationId="{00000000-0000-0000-0000-000000000000}"/>
          </ac:spMkLst>
        </pc:spChg>
        <pc:grpChg chg="mod">
          <ac:chgData name="francesco spina" userId="3047840c900a5d03" providerId="LiveId" clId="{6BDBE85A-718D-4625-A728-8211BDB6C285}" dt="2020-02-26T13:21:42.950" v="12" actId="207"/>
          <ac:grpSpMkLst>
            <pc:docMk/>
            <pc:sldMk cId="3524138565" sldId="260"/>
            <ac:grpSpMk id="15" creationId="{00000000-0000-0000-0000-000000000000}"/>
          </ac:grpSpMkLst>
        </pc:grpChg>
        <pc:grpChg chg="mod">
          <ac:chgData name="francesco spina" userId="3047840c900a5d03" providerId="LiveId" clId="{6BDBE85A-718D-4625-A728-8211BDB6C285}" dt="2020-02-26T13:21:42.950" v="12" actId="207"/>
          <ac:grpSpMkLst>
            <pc:docMk/>
            <pc:sldMk cId="3524138565" sldId="260"/>
            <ac:grpSpMk id="18" creationId="{00000000-0000-0000-0000-000000000000}"/>
          </ac:grpSpMkLst>
        </pc:grpChg>
      </pc:sldChg>
      <pc:sldChg chg="modSp mod">
        <pc:chgData name="francesco spina" userId="3047840c900a5d03" providerId="LiveId" clId="{6BDBE85A-718D-4625-A728-8211BDB6C285}" dt="2020-02-26T13:26:09.568" v="14" actId="1076"/>
        <pc:sldMkLst>
          <pc:docMk/>
          <pc:sldMk cId="1153415956" sldId="262"/>
        </pc:sldMkLst>
        <pc:spChg chg="mod">
          <ac:chgData name="francesco spina" userId="3047840c900a5d03" providerId="LiveId" clId="{6BDBE85A-718D-4625-A728-8211BDB6C285}" dt="2020-02-26T13:26:09.568" v="14" actId="1076"/>
          <ac:spMkLst>
            <pc:docMk/>
            <pc:sldMk cId="1153415956" sldId="262"/>
            <ac:spMk id="5" creationId="{00000000-0000-0000-0000-000000000000}"/>
          </ac:spMkLst>
        </pc:spChg>
      </pc:sldChg>
      <pc:sldChg chg="addSp delSp modSp mod">
        <pc:chgData name="francesco spina" userId="3047840c900a5d03" providerId="LiveId" clId="{6BDBE85A-718D-4625-A728-8211BDB6C285}" dt="2020-02-27T08:54:15.203" v="90" actId="1076"/>
        <pc:sldMkLst>
          <pc:docMk/>
          <pc:sldMk cId="909965313" sldId="273"/>
        </pc:sldMkLst>
        <pc:spChg chg="mod">
          <ac:chgData name="francesco spina" userId="3047840c900a5d03" providerId="LiveId" clId="{6BDBE85A-718D-4625-A728-8211BDB6C285}" dt="2020-02-27T08:54:15.203" v="90" actId="1076"/>
          <ac:spMkLst>
            <pc:docMk/>
            <pc:sldMk cId="909965313" sldId="273"/>
            <ac:spMk id="4" creationId="{00000000-0000-0000-0000-000000000000}"/>
          </ac:spMkLst>
        </pc:spChg>
        <pc:spChg chg="mod">
          <ac:chgData name="francesco spina" userId="3047840c900a5d03" providerId="LiveId" clId="{6BDBE85A-718D-4625-A728-8211BDB6C285}" dt="2020-02-27T08:47:48.351" v="44" actId="1076"/>
          <ac:spMkLst>
            <pc:docMk/>
            <pc:sldMk cId="909965313" sldId="273"/>
            <ac:spMk id="20" creationId="{00000000-0000-0000-0000-000000000000}"/>
          </ac:spMkLst>
        </pc:spChg>
        <pc:grpChg chg="del mod">
          <ac:chgData name="francesco spina" userId="3047840c900a5d03" providerId="LiveId" clId="{6BDBE85A-718D-4625-A728-8211BDB6C285}" dt="2020-02-27T08:52:56.292" v="83" actId="478"/>
          <ac:grpSpMkLst>
            <pc:docMk/>
            <pc:sldMk cId="909965313" sldId="273"/>
            <ac:grpSpMk id="19" creationId="{00000000-0000-0000-0000-000000000000}"/>
          </ac:grpSpMkLst>
        </pc:grpChg>
        <pc:picChg chg="add mod">
          <ac:chgData name="francesco spina" userId="3047840c900a5d03" providerId="LiveId" clId="{6BDBE85A-718D-4625-A728-8211BDB6C285}" dt="2020-02-27T08:54:12.983" v="89" actId="1076"/>
          <ac:picMkLst>
            <pc:docMk/>
            <pc:sldMk cId="909965313" sldId="273"/>
            <ac:picMk id="6" creationId="{93E28C66-B269-401B-A5A0-5DD1BE343D12}"/>
          </ac:picMkLst>
        </pc:picChg>
      </pc:sldChg>
      <pc:sldChg chg="modSp add mod">
        <pc:chgData name="francesco spina" userId="3047840c900a5d03" providerId="LiveId" clId="{6BDBE85A-718D-4625-A728-8211BDB6C285}" dt="2020-02-27T08:48:59.743" v="72" actId="5793"/>
        <pc:sldMkLst>
          <pc:docMk/>
          <pc:sldMk cId="800998794" sldId="283"/>
        </pc:sldMkLst>
        <pc:spChg chg="mod">
          <ac:chgData name="francesco spina" userId="3047840c900a5d03" providerId="LiveId" clId="{6BDBE85A-718D-4625-A728-8211BDB6C285}" dt="2020-02-27T08:48:56.291" v="71" actId="20577"/>
          <ac:spMkLst>
            <pc:docMk/>
            <pc:sldMk cId="800998794" sldId="283"/>
            <ac:spMk id="2" creationId="{293227EC-6E4C-4573-9A4F-462D26833557}"/>
          </ac:spMkLst>
        </pc:spChg>
        <pc:spChg chg="mod">
          <ac:chgData name="francesco spina" userId="3047840c900a5d03" providerId="LiveId" clId="{6BDBE85A-718D-4625-A728-8211BDB6C285}" dt="2020-02-27T08:48:59.743" v="72" actId="5793"/>
          <ac:spMkLst>
            <pc:docMk/>
            <pc:sldMk cId="800998794" sldId="283"/>
            <ac:spMk id="3" creationId="{9AA7949D-F3C3-4D17-AB66-34C4755FC5F3}"/>
          </ac:spMkLst>
        </pc:spChg>
      </pc:sldChg>
      <pc:sldChg chg="modSp add mod">
        <pc:chgData name="francesco spina" userId="3047840c900a5d03" providerId="LiveId" clId="{6BDBE85A-718D-4625-A728-8211BDB6C285}" dt="2020-02-27T09:08:05.761" v="137" actId="20577"/>
        <pc:sldMkLst>
          <pc:docMk/>
          <pc:sldMk cId="2118547758" sldId="284"/>
        </pc:sldMkLst>
        <pc:spChg chg="mod">
          <ac:chgData name="francesco spina" userId="3047840c900a5d03" providerId="LiveId" clId="{6BDBE85A-718D-4625-A728-8211BDB6C285}" dt="2020-02-27T08:49:18" v="82" actId="20577"/>
          <ac:spMkLst>
            <pc:docMk/>
            <pc:sldMk cId="2118547758" sldId="284"/>
            <ac:spMk id="2" creationId="{58950CEC-9A4A-466F-801D-7BF05F211090}"/>
          </ac:spMkLst>
        </pc:spChg>
        <pc:spChg chg="mod">
          <ac:chgData name="francesco spina" userId="3047840c900a5d03" providerId="LiveId" clId="{6BDBE85A-718D-4625-A728-8211BDB6C285}" dt="2020-02-27T09:08:05.761" v="137" actId="20577"/>
          <ac:spMkLst>
            <pc:docMk/>
            <pc:sldMk cId="2118547758" sldId="284"/>
            <ac:spMk id="3" creationId="{71828182-F59C-4F48-B56A-3B075DD022B0}"/>
          </ac:spMkLst>
        </pc:spChg>
      </pc:sldChg>
      <pc:sldChg chg="modSp add mod">
        <pc:chgData name="francesco spina" userId="3047840c900a5d03" providerId="LiveId" clId="{6BDBE85A-718D-4625-A728-8211BDB6C285}" dt="2020-02-27T09:12:13.667" v="213" actId="207"/>
        <pc:sldMkLst>
          <pc:docMk/>
          <pc:sldMk cId="2499479840" sldId="285"/>
        </pc:sldMkLst>
        <pc:spChg chg="mod">
          <ac:chgData name="francesco spina" userId="3047840c900a5d03" providerId="LiveId" clId="{6BDBE85A-718D-4625-A728-8211BDB6C285}" dt="2020-02-27T09:08:39.305" v="161" actId="20577"/>
          <ac:spMkLst>
            <pc:docMk/>
            <pc:sldMk cId="2499479840" sldId="285"/>
            <ac:spMk id="2" creationId="{19950A2B-980B-42D2-A4FF-8B0DE23890DC}"/>
          </ac:spMkLst>
        </pc:spChg>
        <pc:spChg chg="mod">
          <ac:chgData name="francesco spina" userId="3047840c900a5d03" providerId="LiveId" clId="{6BDBE85A-718D-4625-A728-8211BDB6C285}" dt="2020-02-27T09:12:13.667" v="213" actId="207"/>
          <ac:spMkLst>
            <pc:docMk/>
            <pc:sldMk cId="2499479840" sldId="285"/>
            <ac:spMk id="3" creationId="{3630D1F5-7BDC-428B-B097-2B210D3B4E2D}"/>
          </ac:spMkLst>
        </pc:spChg>
      </pc:sldChg>
      <pc:sldChg chg="modSp add mod">
        <pc:chgData name="francesco spina" userId="3047840c900a5d03" providerId="LiveId" clId="{6BDBE85A-718D-4625-A728-8211BDB6C285}" dt="2020-02-27T09:35:13.711" v="256" actId="20577"/>
        <pc:sldMkLst>
          <pc:docMk/>
          <pc:sldMk cId="3754141584" sldId="286"/>
        </pc:sldMkLst>
        <pc:spChg chg="mod">
          <ac:chgData name="francesco spina" userId="3047840c900a5d03" providerId="LiveId" clId="{6BDBE85A-718D-4625-A728-8211BDB6C285}" dt="2020-02-27T09:35:13.711" v="256" actId="20577"/>
          <ac:spMkLst>
            <pc:docMk/>
            <pc:sldMk cId="3754141584" sldId="286"/>
            <ac:spMk id="2" creationId="{5DBB6DDB-6C2B-4896-A66B-905CF51AA652}"/>
          </ac:spMkLst>
        </pc:spChg>
        <pc:spChg chg="mod">
          <ac:chgData name="francesco spina" userId="3047840c900a5d03" providerId="LiveId" clId="{6BDBE85A-718D-4625-A728-8211BDB6C285}" dt="2020-02-27T09:34:59.288" v="234"/>
          <ac:spMkLst>
            <pc:docMk/>
            <pc:sldMk cId="3754141584" sldId="286"/>
            <ac:spMk id="3" creationId="{5367488F-6141-428F-8388-D66FAADCB602}"/>
          </ac:spMkLst>
        </pc:spChg>
      </pc:sldChg>
      <pc:sldChg chg="delSp modSp add mod">
        <pc:chgData name="francesco spina" userId="3047840c900a5d03" providerId="LiveId" clId="{6BDBE85A-718D-4625-A728-8211BDB6C285}" dt="2020-02-27T09:36:26.905" v="281" actId="20577"/>
        <pc:sldMkLst>
          <pc:docMk/>
          <pc:sldMk cId="3863176230" sldId="287"/>
        </pc:sldMkLst>
        <pc:spChg chg="mod">
          <ac:chgData name="francesco spina" userId="3047840c900a5d03" providerId="LiveId" clId="{6BDBE85A-718D-4625-A728-8211BDB6C285}" dt="2020-02-27T09:36:08.310" v="271" actId="20577"/>
          <ac:spMkLst>
            <pc:docMk/>
            <pc:sldMk cId="3863176230" sldId="287"/>
            <ac:spMk id="2" creationId="{A46FDC14-8029-4FE1-8455-5F957ECBF8ED}"/>
          </ac:spMkLst>
        </pc:spChg>
        <pc:spChg chg="mod">
          <ac:chgData name="francesco spina" userId="3047840c900a5d03" providerId="LiveId" clId="{6BDBE85A-718D-4625-A728-8211BDB6C285}" dt="2020-02-27T09:36:26.905" v="281" actId="20577"/>
          <ac:spMkLst>
            <pc:docMk/>
            <pc:sldMk cId="3863176230" sldId="287"/>
            <ac:spMk id="3" creationId="{93891DCE-35DC-4882-A929-96C658F5F1D6}"/>
          </ac:spMkLst>
        </pc:spChg>
        <pc:spChg chg="del">
          <ac:chgData name="francesco spina" userId="3047840c900a5d03" providerId="LiveId" clId="{6BDBE85A-718D-4625-A728-8211BDB6C285}" dt="2020-02-27T09:36:13.036" v="273" actId="478"/>
          <ac:spMkLst>
            <pc:docMk/>
            <pc:sldMk cId="3863176230" sldId="287"/>
            <ac:spMk id="4" creationId="{6843BD5E-01FF-46CD-84CF-39A0072FCA3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F3DCBB34-D62D-4DBE-A1A6-ACE4D0EAF2AC}" type="datetimeFigureOut">
              <a:rPr lang="it-IT" smtClean="0"/>
              <a:t>27/02/2020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88A01926-9BEB-4401-8A39-ADF3D3B7A673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F3DCBB34-D62D-4DBE-A1A6-ACE4D0EAF2AC}" type="datetimeFigureOut">
              <a:rPr lang="it-IT" smtClean="0"/>
              <a:t>27/02/2020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88A01926-9BEB-4401-8A39-ADF3D3B7A673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F3DCBB34-D62D-4DBE-A1A6-ACE4D0EAF2AC}" type="datetimeFigureOut">
              <a:rPr lang="it-IT" smtClean="0"/>
              <a:t>27/02/2020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88A01926-9BEB-4401-8A39-ADF3D3B7A673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F3DCBB34-D62D-4DBE-A1A6-ACE4D0EAF2AC}" type="datetimeFigureOut">
              <a:rPr lang="it-IT" smtClean="0"/>
              <a:t>27/02/2020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88A01926-9BEB-4401-8A39-ADF3D3B7A673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F3DCBB34-D62D-4DBE-A1A6-ACE4D0EAF2AC}" type="datetimeFigureOut">
              <a:rPr lang="it-IT" smtClean="0"/>
              <a:t>27/02/2020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88A01926-9BEB-4401-8A39-ADF3D3B7A673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F3DCBB34-D62D-4DBE-A1A6-ACE4D0EAF2AC}" type="datetimeFigureOut">
              <a:rPr lang="it-IT" smtClean="0"/>
              <a:t>27/02/2020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88A01926-9BEB-4401-8A39-ADF3D3B7A673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F3DCBB34-D62D-4DBE-A1A6-ACE4D0EAF2AC}" type="datetimeFigureOut">
              <a:rPr lang="it-IT" smtClean="0"/>
              <a:t>27/02/2020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88A01926-9BEB-4401-8A39-ADF3D3B7A673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F3DCBB34-D62D-4DBE-A1A6-ACE4D0EAF2AC}" type="datetimeFigureOut">
              <a:rPr lang="it-IT" smtClean="0"/>
              <a:t>27/02/2020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88A01926-9BEB-4401-8A39-ADF3D3B7A673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F3DCBB34-D62D-4DBE-A1A6-ACE4D0EAF2AC}" type="datetimeFigureOut">
              <a:rPr lang="it-IT" smtClean="0"/>
              <a:t>27/02/2020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88A01926-9BEB-4401-8A39-ADF3D3B7A673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F3DCBB34-D62D-4DBE-A1A6-ACE4D0EAF2AC}" type="datetimeFigureOut">
              <a:rPr lang="it-IT" smtClean="0"/>
              <a:t>27/02/2020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88A01926-9BEB-4401-8A39-ADF3D3B7A673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F3DCBB34-D62D-4DBE-A1A6-ACE4D0EAF2AC}" type="datetimeFigureOut">
              <a:rPr lang="it-IT" smtClean="0"/>
              <a:t>27/02/2020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88A01926-9BEB-4401-8A39-ADF3D3B7A673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F3DCBB34-D62D-4DBE-A1A6-ACE4D0EAF2AC}" type="datetimeFigureOut">
              <a:rPr lang="it-IT" smtClean="0"/>
              <a:t>27/02/2020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01926-9BEB-4401-8A39-ADF3D3B7A673}" type="slidenum">
              <a:rPr lang="it-IT" smtClean="0"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sLLq6Rm5tU" TargetMode="Externa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sLLq6Rm5tU&amp;t=355s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5uyJezQNSHw&amp;t=547s" TargetMode="External"/><Relationship Id="rId2" Type="http://schemas.openxmlformats.org/officeDocument/2006/relationships/hyperlink" Target="https://www.youtube.com/watch?v=VV6tZ3Aqfuc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mc979OhitA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851920" y="404664"/>
            <a:ext cx="5038328" cy="866527"/>
          </a:xfrm>
        </p:spPr>
        <p:txBody>
          <a:bodyPr>
            <a:normAutofit/>
          </a:bodyPr>
          <a:lstStyle/>
          <a:p>
            <a:r>
              <a:rPr lang="it-IT" sz="4000" b="1" dirty="0">
                <a:ln>
                  <a:solidFill>
                    <a:srgbClr val="C00000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ELECTRICITY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804248" y="4869160"/>
            <a:ext cx="2264296" cy="864096"/>
          </a:xfrm>
        </p:spPr>
        <p:txBody>
          <a:bodyPr>
            <a:normAutofit fontScale="25000" lnSpcReduction="20000"/>
          </a:bodyPr>
          <a:lstStyle/>
          <a:p>
            <a:r>
              <a:rPr lang="en-US" sz="8000" b="1" i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A CLIL MODULE</a:t>
            </a:r>
            <a:br>
              <a:rPr lang="en-US" sz="8000" b="1" i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chemeClr val="tx2">
                    <a:lumMod val="50000"/>
                  </a:schemeClr>
                </a:solidFill>
              </a:rPr>
            </a:br>
            <a:endParaRPr lang="en-US" sz="8000" b="1" i="1" cap="all" dirty="0">
              <a:ln w="500">
                <a:solidFill>
                  <a:srgbClr val="B13F9A">
                    <a:shade val="20000"/>
                    <a:satMod val="120000"/>
                  </a:srgbClr>
                </a:solidFill>
              </a:ln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8000" b="1" i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Level A2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41080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-4500000">
            <a:off x="-925824" y="2523058"/>
            <a:ext cx="4498742" cy="1312447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it-IT" sz="4000" dirty="0">
                <a:ln>
                  <a:prstDash val="solid"/>
                </a:ln>
                <a:solidFill>
                  <a:schemeClr val="tx2">
                    <a:lumMod val="9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ELECTRIC </a:t>
            </a:r>
            <a:br>
              <a:rPr lang="it-IT" sz="4000" dirty="0">
                <a:ln>
                  <a:prstDash val="solid"/>
                </a:ln>
                <a:solidFill>
                  <a:schemeClr val="tx2">
                    <a:lumMod val="9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it-IT" sz="4000" dirty="0">
                <a:ln>
                  <a:prstDash val="solid"/>
                </a:ln>
                <a:solidFill>
                  <a:schemeClr val="tx2">
                    <a:lumMod val="9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CURRENT</a:t>
            </a:r>
          </a:p>
        </p:txBody>
      </p:sp>
      <p:sp>
        <p:nvSpPr>
          <p:cNvPr id="3" name="Rettangolo 2"/>
          <p:cNvSpPr/>
          <p:nvPr/>
        </p:nvSpPr>
        <p:spPr>
          <a:xfrm>
            <a:off x="3995936" y="1658124"/>
            <a:ext cx="4572000" cy="128887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/>
              <a:t>In a </a:t>
            </a:r>
            <a:r>
              <a:rPr lang="en-US" dirty="0">
                <a:solidFill>
                  <a:schemeClr val="tx2">
                    <a:lumMod val="90000"/>
                  </a:schemeClr>
                </a:solidFill>
              </a:rPr>
              <a:t>conductor</a:t>
            </a:r>
            <a:r>
              <a:rPr lang="en-US" dirty="0"/>
              <a:t> the electric charges are free to move, then there is </a:t>
            </a:r>
            <a:r>
              <a:rPr lang="en-US" dirty="0">
                <a:solidFill>
                  <a:schemeClr val="tx2">
                    <a:lumMod val="90000"/>
                  </a:schemeClr>
                </a:solidFill>
              </a:rPr>
              <a:t>passage of electric current</a:t>
            </a:r>
            <a:endParaRPr lang="it-IT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3965354" y="3602340"/>
            <a:ext cx="4572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/>
              <a:t>In an </a:t>
            </a:r>
            <a:r>
              <a:rPr lang="en-US" dirty="0">
                <a:solidFill>
                  <a:schemeClr val="tx2">
                    <a:lumMod val="90000"/>
                  </a:schemeClr>
                </a:solidFill>
              </a:rPr>
              <a:t>insulator</a:t>
            </a:r>
            <a:r>
              <a:rPr lang="en-US" dirty="0"/>
              <a:t> the electric charges they are not free to move, then there is </a:t>
            </a:r>
            <a:r>
              <a:rPr lang="en-US" dirty="0">
                <a:solidFill>
                  <a:schemeClr val="tx2">
                    <a:lumMod val="90000"/>
                  </a:schemeClr>
                </a:solidFill>
              </a:rPr>
              <a:t>no passage of electric current</a:t>
            </a:r>
            <a:endParaRPr lang="it-IT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792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-4500000">
            <a:off x="-1179541" y="2975107"/>
            <a:ext cx="4875630" cy="778115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it-IT" sz="4000" dirty="0">
                <a:ln>
                  <a:prstDash val="solid"/>
                </a:ln>
                <a:solidFill>
                  <a:schemeClr val="tx2">
                    <a:lumMod val="9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AMPERE</a:t>
            </a:r>
          </a:p>
        </p:txBody>
      </p:sp>
      <p:sp>
        <p:nvSpPr>
          <p:cNvPr id="6" name="Rettangolo 5"/>
          <p:cNvSpPr/>
          <p:nvPr/>
        </p:nvSpPr>
        <p:spPr>
          <a:xfrm>
            <a:off x="4051862" y="69269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/>
              <a:t>The SI unit of </a:t>
            </a:r>
            <a:r>
              <a:rPr lang="en-US" sz="1600" dirty="0">
                <a:solidFill>
                  <a:schemeClr val="tx2">
                    <a:lumMod val="90000"/>
                  </a:schemeClr>
                </a:solidFill>
              </a:rPr>
              <a:t>Intensity of electric current ( I ) </a:t>
            </a:r>
            <a:r>
              <a:rPr lang="en-US" sz="1600" dirty="0"/>
              <a:t>is the</a:t>
            </a:r>
            <a:r>
              <a:rPr lang="it-IT" sz="1600" dirty="0"/>
              <a:t> </a:t>
            </a:r>
            <a:r>
              <a:rPr lang="en-US" sz="16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Ampere (A)</a:t>
            </a:r>
            <a:r>
              <a:rPr lang="en-US" sz="1600" dirty="0"/>
              <a:t>.</a:t>
            </a:r>
          </a:p>
          <a:p>
            <a:pPr algn="just">
              <a:lnSpc>
                <a:spcPct val="150000"/>
              </a:lnSpc>
            </a:pPr>
            <a:endParaRPr lang="en-US" sz="800" dirty="0"/>
          </a:p>
          <a:p>
            <a:pPr algn="just">
              <a:lnSpc>
                <a:spcPct val="150000"/>
              </a:lnSpc>
            </a:pPr>
            <a:r>
              <a:rPr lang="en-US" sz="1600" dirty="0"/>
              <a:t>Ampère is equal to a flow of one coulomb per second.</a:t>
            </a:r>
          </a:p>
        </p:txBody>
      </p:sp>
      <p:sp>
        <p:nvSpPr>
          <p:cNvPr id="7" name="Rettangolo 6"/>
          <p:cNvSpPr/>
          <p:nvPr/>
        </p:nvSpPr>
        <p:spPr>
          <a:xfrm>
            <a:off x="4082444" y="2564904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/>
              <a:t>Intensity current is measured with an</a:t>
            </a:r>
            <a:r>
              <a:rPr lang="it-IT" sz="1600" dirty="0"/>
              <a:t> </a:t>
            </a:r>
            <a:r>
              <a:rPr lang="en-US" sz="16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ammeter</a:t>
            </a:r>
            <a:endParaRPr lang="it-IT" sz="16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569" y="3592084"/>
            <a:ext cx="1559049" cy="1592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29" b="7257"/>
          <a:stretch/>
        </p:blipFill>
        <p:spPr bwMode="auto">
          <a:xfrm>
            <a:off x="4211960" y="3573016"/>
            <a:ext cx="1879502" cy="1592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ttangolo 7"/>
          <p:cNvSpPr/>
          <p:nvPr/>
        </p:nvSpPr>
        <p:spPr>
          <a:xfrm>
            <a:off x="6643250" y="5184071"/>
            <a:ext cx="221387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Digital ammeter </a:t>
            </a:r>
          </a:p>
          <a:p>
            <a:pPr algn="ctr">
              <a:lnSpc>
                <a:spcPct val="150000"/>
              </a:lnSpc>
            </a:pPr>
            <a:r>
              <a:rPr lang="en-US" sz="16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(digital </a:t>
            </a:r>
            <a:r>
              <a:rPr lang="en-US" sz="1600" b="1" dirty="0" err="1">
                <a:solidFill>
                  <a:schemeClr val="accent4">
                    <a:lumMod val="40000"/>
                    <a:lumOff val="60000"/>
                  </a:schemeClr>
                </a:solidFill>
              </a:rPr>
              <a:t>multimeter</a:t>
            </a:r>
            <a:r>
              <a:rPr lang="en-US" sz="16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)</a:t>
            </a:r>
          </a:p>
          <a:p>
            <a:pPr algn="ctr">
              <a:lnSpc>
                <a:spcPct val="150000"/>
              </a:lnSpc>
            </a:pPr>
            <a:r>
              <a:rPr lang="en-US" sz="16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has a digital display</a:t>
            </a:r>
            <a:endParaRPr lang="it-IT" sz="16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endParaRPr lang="it-IT" sz="16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4051862" y="5165236"/>
            <a:ext cx="237276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Analogic ammeter</a:t>
            </a:r>
          </a:p>
          <a:p>
            <a:pPr algn="ctr">
              <a:lnSpc>
                <a:spcPct val="150000"/>
              </a:lnSpc>
            </a:pPr>
            <a:r>
              <a:rPr lang="en-US" sz="16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has a graduated scale</a:t>
            </a:r>
            <a:endParaRPr lang="it-IT" sz="16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endParaRPr lang="it-IT" sz="16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979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-4500000">
            <a:off x="-1140725" y="2961286"/>
            <a:ext cx="5033467" cy="112869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it-IT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ELECTRIC</a:t>
            </a:r>
            <a:r>
              <a:rPr lang="it-IT" sz="400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</a:t>
            </a:r>
            <a:br>
              <a:rPr lang="it-IT" sz="400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it-IT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VOLTAGE</a:t>
            </a:r>
            <a:endParaRPr lang="it-IT" sz="400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3851920" y="836712"/>
            <a:ext cx="4824536" cy="3185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/>
              <a:t>Current can only flow in the presence of an electric field, often provided by a </a:t>
            </a:r>
            <a:r>
              <a:rPr lang="en-US" dirty="0">
                <a:solidFill>
                  <a:schemeClr val="accent2"/>
                </a:solidFill>
              </a:rPr>
              <a:t>voltage source </a:t>
            </a:r>
            <a:r>
              <a:rPr lang="en-US" dirty="0"/>
              <a:t>(</a:t>
            </a:r>
            <a:r>
              <a:rPr lang="en-US" dirty="0" err="1"/>
              <a:t>eg</a:t>
            </a:r>
            <a:r>
              <a:rPr lang="en-US" dirty="0"/>
              <a:t>.  Battery or Cell)</a:t>
            </a:r>
            <a:r>
              <a:rPr lang="en-US" b="1" dirty="0"/>
              <a:t>.</a:t>
            </a:r>
            <a:endParaRPr lang="it-IT" dirty="0"/>
          </a:p>
          <a:p>
            <a:pPr algn="just">
              <a:lnSpc>
                <a:spcPct val="150000"/>
              </a:lnSpc>
            </a:pPr>
            <a:endParaRPr lang="en-US" sz="800" b="1" dirty="0"/>
          </a:p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accent2"/>
                </a:solidFill>
              </a:rPr>
              <a:t>Voltage</a:t>
            </a:r>
            <a:r>
              <a:rPr lang="en-US" dirty="0"/>
              <a:t> is the electric potential between two points (</a:t>
            </a:r>
            <a:r>
              <a:rPr lang="en-US" dirty="0">
                <a:solidFill>
                  <a:schemeClr val="accent2"/>
                </a:solidFill>
              </a:rPr>
              <a:t>∆V</a:t>
            </a:r>
            <a:r>
              <a:rPr lang="en-US" dirty="0"/>
              <a:t>) .  </a:t>
            </a:r>
            <a:endParaRPr lang="it-IT" dirty="0"/>
          </a:p>
          <a:p>
            <a:pPr algn="just">
              <a:lnSpc>
                <a:spcPct val="150000"/>
              </a:lnSpc>
            </a:pPr>
            <a:r>
              <a:rPr lang="en-US" dirty="0"/>
              <a:t>It is the electric potential to cause an </a:t>
            </a:r>
            <a:r>
              <a:rPr lang="en-US" dirty="0">
                <a:solidFill>
                  <a:schemeClr val="accent2"/>
                </a:solidFill>
              </a:rPr>
              <a:t>electric current to flow</a:t>
            </a:r>
            <a:r>
              <a:rPr lang="en-US" dirty="0"/>
              <a:t>.</a:t>
            </a:r>
            <a:endParaRPr lang="it-IT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8" t="13251" r="6225" b="27382"/>
          <a:stretch/>
        </p:blipFill>
        <p:spPr bwMode="auto">
          <a:xfrm>
            <a:off x="4355976" y="4221088"/>
            <a:ext cx="3816424" cy="1886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5393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-4500000">
            <a:off x="-1179541" y="2975107"/>
            <a:ext cx="4875630" cy="778115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it-IT" sz="4000" dirty="0">
                <a:ln>
                  <a:prstDash val="solid"/>
                </a:ln>
                <a:solidFill>
                  <a:schemeClr val="tx2">
                    <a:lumMod val="9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VOLT</a:t>
            </a:r>
          </a:p>
        </p:txBody>
      </p:sp>
      <p:sp>
        <p:nvSpPr>
          <p:cNvPr id="7" name="Rettangolo 6"/>
          <p:cNvSpPr/>
          <p:nvPr/>
        </p:nvSpPr>
        <p:spPr>
          <a:xfrm>
            <a:off x="3876690" y="2938012"/>
            <a:ext cx="46754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Voltage is measured with a</a:t>
            </a:r>
            <a:r>
              <a:rPr lang="it-IT" dirty="0"/>
              <a:t> </a:t>
            </a:r>
            <a:r>
              <a:rPr lang="en-US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voltmeter.</a:t>
            </a:r>
            <a:endParaRPr lang="it-IT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3876690" y="908720"/>
            <a:ext cx="5040560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/>
              <a:t>The SI unit for voltage is the</a:t>
            </a:r>
            <a:r>
              <a:rPr lang="it-IT" dirty="0"/>
              <a:t>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volt (V)</a:t>
            </a:r>
            <a:r>
              <a:rPr lang="en-US" dirty="0"/>
              <a:t>.</a:t>
            </a:r>
            <a:r>
              <a:rPr lang="it-IT" dirty="0"/>
              <a:t> </a:t>
            </a:r>
          </a:p>
          <a:p>
            <a:pPr algn="just">
              <a:lnSpc>
                <a:spcPct val="150000"/>
              </a:lnSpc>
            </a:pPr>
            <a:endParaRPr lang="it-IT" sz="800" dirty="0"/>
          </a:p>
          <a:p>
            <a:pPr algn="just">
              <a:lnSpc>
                <a:spcPct val="150000"/>
              </a:lnSpc>
            </a:pPr>
            <a:r>
              <a:rPr lang="it-IT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Volt</a:t>
            </a:r>
            <a:r>
              <a:rPr lang="it-IT" dirty="0"/>
              <a:t> </a:t>
            </a:r>
            <a:r>
              <a:rPr lang="it-IT" dirty="0" err="1"/>
              <a:t>measures</a:t>
            </a:r>
            <a:r>
              <a:rPr lang="it-IT" dirty="0"/>
              <a:t> </a:t>
            </a:r>
            <a:r>
              <a:rPr lang="it-IT" dirty="0" err="1"/>
              <a:t>how</a:t>
            </a:r>
            <a:r>
              <a:rPr lang="it-IT" dirty="0"/>
              <a:t> </a:t>
            </a:r>
            <a:r>
              <a:rPr lang="it-IT" dirty="0" err="1"/>
              <a:t>strongly</a:t>
            </a:r>
            <a:r>
              <a:rPr lang="it-IT" dirty="0"/>
              <a:t> an </a:t>
            </a:r>
            <a:r>
              <a:rPr lang="it-IT" dirty="0" err="1"/>
              <a:t>electrical</a:t>
            </a:r>
            <a:r>
              <a:rPr lang="it-IT" dirty="0"/>
              <a:t> </a:t>
            </a:r>
            <a:r>
              <a:rPr lang="it-IT" dirty="0" err="1"/>
              <a:t>current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sent</a:t>
            </a:r>
            <a:r>
              <a:rPr lang="it-IT" dirty="0"/>
              <a:t> </a:t>
            </a:r>
            <a:r>
              <a:rPr lang="it-IT" dirty="0" err="1"/>
              <a:t>around</a:t>
            </a:r>
            <a:r>
              <a:rPr lang="it-IT" dirty="0"/>
              <a:t> an </a:t>
            </a:r>
            <a:r>
              <a:rPr lang="it-IT" dirty="0" err="1"/>
              <a:t>electrical</a:t>
            </a:r>
            <a:r>
              <a:rPr lang="it-IT" dirty="0"/>
              <a:t> </a:t>
            </a:r>
            <a:r>
              <a:rPr lang="it-IT" dirty="0" err="1"/>
              <a:t>circuit</a:t>
            </a:r>
            <a:r>
              <a:rPr lang="it-IT" dirty="0"/>
              <a:t>.</a:t>
            </a:r>
          </a:p>
        </p:txBody>
      </p:sp>
      <p:grpSp>
        <p:nvGrpSpPr>
          <p:cNvPr id="5" name="Gruppo 4"/>
          <p:cNvGrpSpPr/>
          <p:nvPr/>
        </p:nvGrpSpPr>
        <p:grpSpPr>
          <a:xfrm>
            <a:off x="3717622" y="3501008"/>
            <a:ext cx="4904655" cy="2784505"/>
            <a:chOff x="3965100" y="4221088"/>
            <a:chExt cx="4904655" cy="2784505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01383" y="4221088"/>
              <a:ext cx="1559049" cy="1592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Rettangolo 7"/>
            <p:cNvSpPr/>
            <p:nvPr/>
          </p:nvSpPr>
          <p:spPr>
            <a:xfrm>
              <a:off x="6628628" y="5805264"/>
              <a:ext cx="2241127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6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Digital voltmeter </a:t>
              </a:r>
            </a:p>
            <a:p>
              <a:pPr algn="ctr">
                <a:lnSpc>
                  <a:spcPct val="150000"/>
                </a:lnSpc>
              </a:pPr>
              <a:r>
                <a:rPr lang="en-US" sz="16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(digital </a:t>
              </a:r>
              <a:r>
                <a:rPr lang="en-US" sz="1600" b="1" dirty="0" err="1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multimeter</a:t>
              </a:r>
              <a:r>
                <a:rPr lang="en-US" sz="16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)</a:t>
              </a:r>
            </a:p>
            <a:p>
              <a:pPr algn="ctr">
                <a:lnSpc>
                  <a:spcPct val="150000"/>
                </a:lnSpc>
              </a:pPr>
              <a:r>
                <a:rPr lang="en-US" sz="16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has a digital display</a:t>
              </a:r>
              <a:endParaRPr lang="it-IT" sz="1600" dirty="0">
                <a:solidFill>
                  <a:schemeClr val="accent4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9" name="Rettangolo 8"/>
            <p:cNvSpPr/>
            <p:nvPr/>
          </p:nvSpPr>
          <p:spPr>
            <a:xfrm>
              <a:off x="3965100" y="5805264"/>
              <a:ext cx="237276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6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Analogic voltmeter</a:t>
              </a:r>
            </a:p>
            <a:p>
              <a:pPr algn="ctr">
                <a:lnSpc>
                  <a:spcPct val="150000"/>
                </a:lnSpc>
              </a:pPr>
              <a:r>
                <a:rPr lang="en-US" sz="16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has a graduated scale</a:t>
              </a:r>
              <a:endParaRPr lang="it-IT" sz="1600" dirty="0">
                <a:solidFill>
                  <a:schemeClr val="accent4">
                    <a:lumMod val="40000"/>
                    <a:lumOff val="60000"/>
                  </a:schemeClr>
                </a:solidFill>
              </a:endParaRPr>
            </a:p>
          </p:txBody>
        </p:sp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0779" y="4284351"/>
              <a:ext cx="1881403" cy="15929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7273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-4500000">
            <a:off x="-1179541" y="2975107"/>
            <a:ext cx="4875630" cy="778115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it-IT" sz="4000" dirty="0">
                <a:ln>
                  <a:prstDash val="solid"/>
                </a:ln>
                <a:solidFill>
                  <a:schemeClr val="tx2">
                    <a:lumMod val="9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VOLT</a:t>
            </a:r>
          </a:p>
        </p:txBody>
      </p:sp>
      <p:sp>
        <p:nvSpPr>
          <p:cNvPr id="4" name="Rettangolo 3"/>
          <p:cNvSpPr/>
          <p:nvPr/>
        </p:nvSpPr>
        <p:spPr>
          <a:xfrm>
            <a:off x="3970798" y="767686"/>
            <a:ext cx="396044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/>
              <a:t>How many volts are in</a:t>
            </a:r>
            <a:r>
              <a:rPr lang="it-IT" dirty="0"/>
              <a:t> </a:t>
            </a:r>
            <a:r>
              <a:rPr lang="en-US" dirty="0"/>
              <a:t>a </a:t>
            </a:r>
            <a:r>
              <a:rPr lang="en-US" dirty="0">
                <a:solidFill>
                  <a:schemeClr val="accent2"/>
                </a:solidFill>
              </a:rPr>
              <a:t>AA battery</a:t>
            </a:r>
            <a:r>
              <a:rPr lang="en-US" dirty="0"/>
              <a:t>? </a:t>
            </a:r>
          </a:p>
          <a:p>
            <a:pPr algn="just">
              <a:lnSpc>
                <a:spcPct val="150000"/>
              </a:lnSpc>
            </a:pPr>
            <a:r>
              <a:rPr lang="en-US" b="1" dirty="0"/>
              <a:t>1.5 V</a:t>
            </a:r>
            <a:endParaRPr lang="it-IT" dirty="0"/>
          </a:p>
          <a:p>
            <a:pPr algn="just">
              <a:lnSpc>
                <a:spcPct val="150000"/>
              </a:lnSpc>
            </a:pPr>
            <a:endParaRPr lang="en-US" dirty="0"/>
          </a:p>
          <a:p>
            <a:pPr algn="just">
              <a:lnSpc>
                <a:spcPct val="150000"/>
              </a:lnSpc>
            </a:pPr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wall outlet</a:t>
            </a:r>
            <a:r>
              <a:rPr lang="en-US" dirty="0"/>
              <a:t>? </a:t>
            </a:r>
          </a:p>
          <a:p>
            <a:pPr algn="just">
              <a:lnSpc>
                <a:spcPct val="150000"/>
              </a:lnSpc>
            </a:pPr>
            <a:r>
              <a:rPr lang="en-US" b="1" dirty="0"/>
              <a:t>230 V</a:t>
            </a:r>
            <a:endParaRPr lang="it-IT" dirty="0"/>
          </a:p>
          <a:p>
            <a:pPr algn="just">
              <a:lnSpc>
                <a:spcPct val="150000"/>
              </a:lnSpc>
            </a:pPr>
            <a:endParaRPr lang="en-US" dirty="0"/>
          </a:p>
          <a:p>
            <a:pPr algn="just">
              <a:lnSpc>
                <a:spcPct val="150000"/>
              </a:lnSpc>
            </a:pPr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power lines in the street</a:t>
            </a:r>
            <a:r>
              <a:rPr lang="en-US" dirty="0"/>
              <a:t>? </a:t>
            </a:r>
          </a:p>
          <a:p>
            <a:pPr algn="just">
              <a:lnSpc>
                <a:spcPct val="150000"/>
              </a:lnSpc>
            </a:pPr>
            <a:r>
              <a:rPr lang="en-US" dirty="0"/>
              <a:t>about </a:t>
            </a:r>
            <a:r>
              <a:rPr lang="en-US" b="1" dirty="0"/>
              <a:t>13,000 V</a:t>
            </a:r>
            <a:endParaRPr lang="it-IT" dirty="0"/>
          </a:p>
          <a:p>
            <a:pPr algn="just">
              <a:lnSpc>
                <a:spcPct val="150000"/>
              </a:lnSpc>
            </a:pPr>
            <a:endParaRPr lang="en-US" dirty="0"/>
          </a:p>
          <a:p>
            <a:pPr algn="just">
              <a:lnSpc>
                <a:spcPct val="150000"/>
              </a:lnSpc>
            </a:pPr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large power lines</a:t>
            </a:r>
            <a:r>
              <a:rPr lang="en-US" dirty="0"/>
              <a:t>? </a:t>
            </a:r>
          </a:p>
          <a:p>
            <a:pPr algn="just">
              <a:lnSpc>
                <a:spcPct val="150000"/>
              </a:lnSpc>
            </a:pPr>
            <a:r>
              <a:rPr lang="en-US" dirty="0"/>
              <a:t>up to </a:t>
            </a:r>
            <a:r>
              <a:rPr lang="en-US" b="1" dirty="0"/>
              <a:t>765,000 V</a:t>
            </a:r>
            <a:endParaRPr lang="it-IT" dirty="0"/>
          </a:p>
          <a:p>
            <a:pPr algn="just">
              <a:lnSpc>
                <a:spcPct val="150000"/>
              </a:lnSpc>
            </a:pPr>
            <a:endParaRPr lang="en-US" dirty="0">
              <a:solidFill>
                <a:schemeClr val="accent2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accent2"/>
                </a:solidFill>
              </a:rPr>
              <a:t>lightning</a:t>
            </a:r>
            <a:r>
              <a:rPr lang="en-US" dirty="0"/>
              <a:t>? </a:t>
            </a:r>
          </a:p>
          <a:p>
            <a:pPr algn="just">
              <a:lnSpc>
                <a:spcPct val="150000"/>
              </a:lnSpc>
            </a:pPr>
            <a:r>
              <a:rPr lang="en-US" dirty="0"/>
              <a:t>about </a:t>
            </a:r>
            <a:r>
              <a:rPr lang="en-US" b="1" dirty="0"/>
              <a:t>100,000,000 V</a:t>
            </a:r>
            <a:endParaRPr lang="it-IT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88" r="29806"/>
          <a:stretch/>
        </p:blipFill>
        <p:spPr bwMode="auto">
          <a:xfrm rot="16200000">
            <a:off x="6295502" y="908720"/>
            <a:ext cx="432048" cy="1449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3" t="10179" r="8220" b="14143"/>
          <a:stretch/>
        </p:blipFill>
        <p:spPr bwMode="auto">
          <a:xfrm>
            <a:off x="5951018" y="2276872"/>
            <a:ext cx="1285278" cy="843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491" y="5297496"/>
            <a:ext cx="965845" cy="136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63" t="17562" b="17287"/>
          <a:stretch/>
        </p:blipFill>
        <p:spPr bwMode="auto">
          <a:xfrm>
            <a:off x="7254494" y="3124445"/>
            <a:ext cx="1782002" cy="870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001" y="4159426"/>
            <a:ext cx="1217487" cy="182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709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-4500000">
            <a:off x="-730754" y="2476680"/>
            <a:ext cx="4323996" cy="1284071"/>
          </a:xfrm>
        </p:spPr>
        <p:txBody>
          <a:bodyPr>
            <a:normAutofit fontScale="90000"/>
          </a:bodyPr>
          <a:lstStyle/>
          <a:p>
            <a:pPr algn="ctr"/>
            <a:r>
              <a:rPr lang="it-IT" i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</a:rPr>
              <a:t>ELECTRIC </a:t>
            </a:r>
            <a:br>
              <a:rPr lang="it-IT" i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it-IT" i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</a:rPr>
              <a:t>CIRCUIT</a:t>
            </a:r>
          </a:p>
        </p:txBody>
      </p:sp>
      <p:sp>
        <p:nvSpPr>
          <p:cNvPr id="3" name="Rettangolo 2"/>
          <p:cNvSpPr/>
          <p:nvPr/>
        </p:nvSpPr>
        <p:spPr>
          <a:xfrm>
            <a:off x="3995936" y="1052736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/>
            <a:r>
              <a:rPr lang="en-US" dirty="0"/>
              <a:t>Define the </a:t>
            </a:r>
            <a:r>
              <a:rPr lang="en-US" b="1" dirty="0">
                <a:solidFill>
                  <a:srgbClr val="FF0000"/>
                </a:solidFill>
              </a:rPr>
              <a:t>electric circuit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as a connection of two or more components to form a </a:t>
            </a:r>
            <a:r>
              <a:rPr lang="en-US" b="1" dirty="0">
                <a:solidFill>
                  <a:srgbClr val="FF0000"/>
                </a:solidFill>
              </a:rPr>
              <a:t>closed loop</a:t>
            </a:r>
            <a:r>
              <a:rPr lang="en-US" b="1" dirty="0"/>
              <a:t>. </a:t>
            </a:r>
            <a:endParaRPr lang="it-IT" dirty="0"/>
          </a:p>
          <a:p>
            <a:pPr lvl="0" algn="just"/>
            <a:endParaRPr lang="it-IT" dirty="0"/>
          </a:p>
          <a:p>
            <a:pPr lvl="0" algn="just"/>
            <a:r>
              <a:rPr lang="en-US" dirty="0"/>
              <a:t>The closed loop is necessary to allow the electric current to flow from one point of the voltage source to the other.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071"/>
          <a:stretch/>
        </p:blipFill>
        <p:spPr bwMode="auto">
          <a:xfrm>
            <a:off x="5000499" y="3501008"/>
            <a:ext cx="2418857" cy="2269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2000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-4500000">
            <a:off x="-1262301" y="3004433"/>
            <a:ext cx="5259974" cy="1199869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it-IT" sz="3600" dirty="0">
                <a:ln>
                  <a:prstDash val="solid"/>
                </a:ln>
                <a:solidFill>
                  <a:schemeClr val="tx2">
                    <a:lumMod val="9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ELECTRIC </a:t>
            </a:r>
            <a:br>
              <a:rPr lang="it-IT" sz="3600" dirty="0">
                <a:ln>
                  <a:prstDash val="solid"/>
                </a:ln>
                <a:solidFill>
                  <a:schemeClr val="tx2">
                    <a:lumMod val="9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it-IT" sz="3600" dirty="0">
                <a:ln>
                  <a:prstDash val="solid"/>
                </a:ln>
                <a:solidFill>
                  <a:schemeClr val="tx2">
                    <a:lumMod val="9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RESISTANCE</a:t>
            </a:r>
          </a:p>
        </p:txBody>
      </p:sp>
      <p:sp>
        <p:nvSpPr>
          <p:cNvPr id="4" name="Rettangolo 3"/>
          <p:cNvSpPr/>
          <p:nvPr/>
        </p:nvSpPr>
        <p:spPr>
          <a:xfrm>
            <a:off x="3923928" y="1268760"/>
            <a:ext cx="4572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Electric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resistance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/>
              <a:t>is a physical property which describes how well electric current flows in a material.</a:t>
            </a:r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212976"/>
            <a:ext cx="3552825" cy="2514600"/>
          </a:xfrm>
          <a:prstGeom prst="rect">
            <a:avLst/>
          </a:prstGeom>
          <a:noFill/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2166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-4500000">
            <a:off x="-1179541" y="2975107"/>
            <a:ext cx="4875630" cy="778115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it-IT" sz="4000" dirty="0">
                <a:ln>
                  <a:prstDash val="solid"/>
                </a:ln>
                <a:solidFill>
                  <a:schemeClr val="tx2">
                    <a:lumMod val="9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OHM</a:t>
            </a:r>
          </a:p>
        </p:txBody>
      </p:sp>
      <p:sp>
        <p:nvSpPr>
          <p:cNvPr id="6" name="Rettangolo 5"/>
          <p:cNvSpPr/>
          <p:nvPr/>
        </p:nvSpPr>
        <p:spPr>
          <a:xfrm>
            <a:off x="4062028" y="836712"/>
            <a:ext cx="4572000" cy="152349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/>
              <a:t>The SI unit for resistance is the</a:t>
            </a:r>
            <a:r>
              <a:rPr lang="it-IT" dirty="0"/>
              <a:t>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ohm (</a:t>
            </a:r>
            <a:r>
              <a:rPr lang="it-IT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Ω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)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endParaRPr lang="en-US" sz="800" dirty="0"/>
          </a:p>
          <a:p>
            <a:pPr algn="just"/>
            <a:r>
              <a:rPr lang="en-US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The resistor has resistance equal to 1</a:t>
            </a:r>
            <a:r>
              <a:rPr lang="el-GR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Ω</a:t>
            </a:r>
            <a:r>
              <a:rPr lang="it-IT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en-US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when, subjected to a potential difference of 1V.</a:t>
            </a:r>
            <a:r>
              <a:rPr lang="it-IT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it-IT" i="1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It</a:t>
            </a:r>
            <a:r>
              <a:rPr lang="en-US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’s transmitted a current of 1A.</a:t>
            </a:r>
          </a:p>
        </p:txBody>
      </p:sp>
      <p:sp>
        <p:nvSpPr>
          <p:cNvPr id="7" name="Rettangolo 6"/>
          <p:cNvSpPr/>
          <p:nvPr/>
        </p:nvSpPr>
        <p:spPr>
          <a:xfrm>
            <a:off x="4061278" y="2852936"/>
            <a:ext cx="46337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Electric resistance is measured with an instrument called</a:t>
            </a:r>
            <a:r>
              <a:rPr lang="it-IT" dirty="0"/>
              <a:t> </a:t>
            </a:r>
            <a:r>
              <a:rPr lang="en-US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ohmmeter</a:t>
            </a:r>
            <a:endParaRPr lang="it-IT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3" name="Gruppo 2"/>
          <p:cNvGrpSpPr/>
          <p:nvPr/>
        </p:nvGrpSpPr>
        <p:grpSpPr>
          <a:xfrm>
            <a:off x="3783646" y="3844928"/>
            <a:ext cx="4781322" cy="2168951"/>
            <a:chOff x="4061278" y="4221088"/>
            <a:chExt cx="4781322" cy="2168951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01383" y="4221088"/>
              <a:ext cx="1559049" cy="1592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Rettangolo 7"/>
            <p:cNvSpPr/>
            <p:nvPr/>
          </p:nvSpPr>
          <p:spPr>
            <a:xfrm>
              <a:off x="6655783" y="5805264"/>
              <a:ext cx="218681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Digital ohmmeter </a:t>
              </a:r>
            </a:p>
            <a:p>
              <a:pPr algn="ctr"/>
              <a:r>
                <a:rPr lang="en-US" sz="16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(digital </a:t>
              </a:r>
              <a:r>
                <a:rPr lang="en-US" sz="1600" b="1" dirty="0" err="1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multimeter</a:t>
              </a:r>
              <a:r>
                <a:rPr lang="en-US" sz="16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)</a:t>
              </a:r>
              <a:endParaRPr lang="it-IT" sz="1600" dirty="0">
                <a:solidFill>
                  <a:schemeClr val="accent4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9" name="Rettangolo 8"/>
            <p:cNvSpPr/>
            <p:nvPr/>
          </p:nvSpPr>
          <p:spPr>
            <a:xfrm>
              <a:off x="4061278" y="5805264"/>
              <a:ext cx="2180405" cy="4172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6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Analogic ohmmeter</a:t>
              </a:r>
              <a:endParaRPr lang="it-IT" sz="1600" dirty="0">
                <a:solidFill>
                  <a:schemeClr val="accent4">
                    <a:lumMod val="40000"/>
                    <a:lumOff val="60000"/>
                  </a:schemeClr>
                </a:solidFill>
              </a:endParaRPr>
            </a:p>
          </p:txBody>
        </p:sp>
        <p:pic>
          <p:nvPicPr>
            <p:cNvPr id="6148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28" t="18836" r="7254"/>
            <a:stretch/>
          </p:blipFill>
          <p:spPr bwMode="auto">
            <a:xfrm>
              <a:off x="4139952" y="4273958"/>
              <a:ext cx="2034355" cy="16033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68290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-4500000">
            <a:off x="-1260500" y="3080613"/>
            <a:ext cx="5094087" cy="778115"/>
          </a:xfrm>
        </p:spPr>
        <p:txBody>
          <a:bodyPr>
            <a:normAutofit/>
          </a:bodyPr>
          <a:lstStyle/>
          <a:p>
            <a:pPr algn="ctr"/>
            <a:r>
              <a:rPr lang="it-IT" i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</a:rPr>
              <a:t>First </a:t>
            </a:r>
            <a:r>
              <a:rPr lang="it-IT" i="1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</a:rPr>
              <a:t>Ohm’s</a:t>
            </a:r>
            <a:r>
              <a:rPr lang="it-IT" i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</a:rPr>
              <a:t> Law</a:t>
            </a:r>
          </a:p>
        </p:txBody>
      </p:sp>
      <p:grpSp>
        <p:nvGrpSpPr>
          <p:cNvPr id="12" name="Gruppo 11"/>
          <p:cNvGrpSpPr/>
          <p:nvPr/>
        </p:nvGrpSpPr>
        <p:grpSpPr>
          <a:xfrm>
            <a:off x="3959931" y="1988840"/>
            <a:ext cx="4644517" cy="3556029"/>
            <a:chOff x="3870176" y="602104"/>
            <a:chExt cx="4644517" cy="2655322"/>
          </a:xfrm>
        </p:grpSpPr>
        <p:sp>
          <p:nvSpPr>
            <p:cNvPr id="4" name="Rettangolo 3"/>
            <p:cNvSpPr/>
            <p:nvPr/>
          </p:nvSpPr>
          <p:spPr>
            <a:xfrm>
              <a:off x="4355976" y="2053869"/>
              <a:ext cx="3816424" cy="27578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b="1" i="1" dirty="0">
                  <a:solidFill>
                    <a:schemeClr val="accent6">
                      <a:lumMod val="20000"/>
                      <a:lumOff val="80000"/>
                    </a:schemeClr>
                  </a:solidFill>
                </a:rPr>
                <a:t>Voltage = Resistance ∙ Current</a:t>
              </a:r>
            </a:p>
          </p:txBody>
        </p:sp>
        <p:sp>
          <p:nvSpPr>
            <p:cNvPr id="3" name="Rettangolo 2"/>
            <p:cNvSpPr/>
            <p:nvPr/>
          </p:nvSpPr>
          <p:spPr>
            <a:xfrm>
              <a:off x="3870176" y="602104"/>
              <a:ext cx="4572000" cy="11720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3175" algn="just">
                <a:lnSpc>
                  <a:spcPct val="150000"/>
                </a:lnSpc>
                <a:defRPr/>
              </a:pPr>
              <a:r>
                <a:rPr lang="en-US" sz="1600" dirty="0">
                  <a:latin typeface="Arial" pitchFamily="34" charset="0"/>
                  <a:cs typeface="Arial" pitchFamily="34" charset="0"/>
                </a:rPr>
                <a:t>“</a:t>
              </a:r>
              <a:r>
                <a:rPr lang="en-US" sz="1600" i="1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Arial" pitchFamily="34" charset="0"/>
                  <a:cs typeface="Arial" pitchFamily="34" charset="0"/>
                </a:rPr>
                <a:t>The voltage </a:t>
              </a:r>
              <a:r>
                <a:rPr lang="en-US" sz="1600" i="1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Symbol" pitchFamily="18" charset="2"/>
                  <a:cs typeface="Arial" pitchFamily="34" charset="0"/>
                </a:rPr>
                <a:t>D</a:t>
              </a:r>
              <a:r>
                <a:rPr lang="en-US" sz="1600" i="1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Arial" pitchFamily="34" charset="0"/>
                  <a:cs typeface="Arial" pitchFamily="34" charset="0"/>
                </a:rPr>
                <a:t>V between the ends of a metallic conductor is directly proportional to the intensity of the current that runs through it</a:t>
              </a:r>
              <a:r>
                <a:rPr lang="en-US" sz="1600" dirty="0">
                  <a:latin typeface="Arial" pitchFamily="34" charset="0"/>
                  <a:cs typeface="Arial" pitchFamily="34" charset="0"/>
                </a:rPr>
                <a:t>”. </a:t>
              </a:r>
            </a:p>
            <a:p>
              <a:pPr marL="3175" algn="just">
                <a:lnSpc>
                  <a:spcPct val="150000"/>
                </a:lnSpc>
                <a:defRPr/>
              </a:pPr>
              <a:r>
                <a:rPr lang="en-US" sz="1600" dirty="0">
                  <a:latin typeface="Arial" pitchFamily="34" charset="0"/>
                  <a:cs typeface="Arial" pitchFamily="34" charset="0"/>
                </a:rPr>
                <a:t>One therefore has: </a:t>
              </a:r>
              <a:endParaRPr lang="it-IT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Rettangolo 5"/>
            <p:cNvSpPr/>
            <p:nvPr/>
          </p:nvSpPr>
          <p:spPr>
            <a:xfrm>
              <a:off x="3887925" y="2636912"/>
              <a:ext cx="4626768" cy="6205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600" dirty="0">
                  <a:latin typeface="Arial" charset="0"/>
                  <a:cs typeface="Arial" charset="0"/>
                </a:rPr>
                <a:t>where the coefficient of resistance of the conductor </a:t>
              </a:r>
              <a:r>
                <a:rPr lang="en-US" sz="1600" i="1" dirty="0">
                  <a:latin typeface="Arial" charset="0"/>
                  <a:cs typeface="Arial" charset="0"/>
                </a:rPr>
                <a:t>R </a:t>
              </a:r>
              <a:r>
                <a:rPr lang="en-US" sz="1600" dirty="0">
                  <a:latin typeface="Arial" charset="0"/>
                  <a:cs typeface="Arial" charset="0"/>
                </a:rPr>
                <a:t>is constant with </a:t>
              </a:r>
              <a:r>
                <a:rPr lang="it-IT" sz="1600" dirty="0" err="1">
                  <a:latin typeface="Arial" charset="0"/>
                  <a:cs typeface="Arial" charset="0"/>
                </a:rPr>
                <a:t>changing</a:t>
              </a:r>
              <a:r>
                <a:rPr lang="it-IT" sz="1600" dirty="0">
                  <a:latin typeface="Arial" charset="0"/>
                  <a:cs typeface="Arial" charset="0"/>
                </a:rPr>
                <a:t> </a:t>
              </a:r>
              <a:r>
                <a:rPr lang="en-US" sz="1600" dirty="0">
                  <a:latin typeface="Symbol" pitchFamily="18" charset="2"/>
                  <a:cs typeface="Arial" charset="0"/>
                </a:rPr>
                <a:t>D</a:t>
              </a:r>
              <a:r>
                <a:rPr lang="it-IT" sz="1600" i="1" dirty="0">
                  <a:latin typeface="Arial" charset="0"/>
                  <a:cs typeface="Arial" charset="0"/>
                </a:rPr>
                <a:t>V</a:t>
              </a:r>
              <a:r>
                <a:rPr lang="it-IT" sz="1600" dirty="0">
                  <a:latin typeface="Arial" charset="0"/>
                  <a:cs typeface="Arial" charset="0"/>
                </a:rPr>
                <a:t>.</a:t>
              </a:r>
            </a:p>
          </p:txBody>
        </p:sp>
      </p:grpSp>
      <p:sp>
        <p:nvSpPr>
          <p:cNvPr id="13" name="Rettangolo 12"/>
          <p:cNvSpPr/>
          <p:nvPr/>
        </p:nvSpPr>
        <p:spPr>
          <a:xfrm>
            <a:off x="3977680" y="692696"/>
            <a:ext cx="4572000" cy="83099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>
            <a:spAutoFit/>
          </a:bodyPr>
          <a:lstStyle/>
          <a:p>
            <a:pPr algn="just"/>
            <a:r>
              <a:rPr lang="en-US" sz="16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Ohm’s Law</a:t>
            </a:r>
            <a:r>
              <a:rPr lang="en-US" sz="1600" dirty="0">
                <a:solidFill>
                  <a:schemeClr val="accent6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 is a formula used to calculate the relationship between voltage, current and resistance in an electrical circuit.</a:t>
            </a:r>
            <a:endParaRPr lang="it-IT" sz="1600" dirty="0">
              <a:solidFill>
                <a:schemeClr val="accent6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52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-4500000">
            <a:off x="-1260500" y="3080613"/>
            <a:ext cx="5094087" cy="77811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it-IT" b="1" i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Ohm’s</a:t>
            </a:r>
            <a:r>
              <a:rPr lang="it-IT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it-IT" b="1" i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Pyramid</a:t>
            </a:r>
            <a:endParaRPr lang="it-IT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14" name="Gruppo 13"/>
          <p:cNvGrpSpPr/>
          <p:nvPr/>
        </p:nvGrpSpPr>
        <p:grpSpPr>
          <a:xfrm>
            <a:off x="3996355" y="571084"/>
            <a:ext cx="4572000" cy="2824817"/>
            <a:chOff x="3996355" y="571084"/>
            <a:chExt cx="4572000" cy="2824817"/>
          </a:xfrm>
        </p:grpSpPr>
        <p:pic>
          <p:nvPicPr>
            <p:cNvPr id="10" name="Immagine 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234" r="22104"/>
            <a:stretch/>
          </p:blipFill>
          <p:spPr>
            <a:xfrm>
              <a:off x="5220072" y="571084"/>
              <a:ext cx="2124567" cy="1921812"/>
            </a:xfrm>
            <a:prstGeom prst="rect">
              <a:avLst/>
            </a:prstGeom>
          </p:spPr>
        </p:pic>
        <p:sp>
          <p:nvSpPr>
            <p:cNvPr id="8" name="Rettangolo 7"/>
            <p:cNvSpPr/>
            <p:nvPr/>
          </p:nvSpPr>
          <p:spPr>
            <a:xfrm>
              <a:off x="3996355" y="2564904"/>
              <a:ext cx="4572000" cy="83099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/>
              <a:r>
                <a:rPr lang="en-US" sz="1600" dirty="0">
                  <a:latin typeface="Arial" pitchFamily="34" charset="0"/>
                  <a:cs typeface="Arial" pitchFamily="34" charset="0"/>
                </a:rPr>
                <a:t>If two of these values are known, technicians can reconfigure Ohm’s Law to calculate the third. Just modify the </a:t>
              </a:r>
              <a:r>
                <a:rPr lang="en-US" sz="16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pyramid</a:t>
              </a:r>
              <a:r>
                <a:rPr lang="en-US" sz="1600" dirty="0">
                  <a:latin typeface="Arial" pitchFamily="34" charset="0"/>
                  <a:cs typeface="Arial" pitchFamily="34" charset="0"/>
                </a:rPr>
                <a:t> as follows:</a:t>
              </a:r>
              <a:endParaRPr lang="it-IT" sz="16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" name="Gruppo 12"/>
          <p:cNvGrpSpPr/>
          <p:nvPr/>
        </p:nvGrpSpPr>
        <p:grpSpPr>
          <a:xfrm>
            <a:off x="3131840" y="4005064"/>
            <a:ext cx="5493235" cy="2459115"/>
            <a:chOff x="3131840" y="4005064"/>
            <a:chExt cx="5493235" cy="2459115"/>
          </a:xfrm>
        </p:grpSpPr>
        <p:pic>
          <p:nvPicPr>
            <p:cNvPr id="7" name="Immagine 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119" t="12653" r="5940" b="15631"/>
            <a:stretch/>
          </p:blipFill>
          <p:spPr>
            <a:xfrm>
              <a:off x="6858419" y="4005064"/>
              <a:ext cx="1766656" cy="2459115"/>
            </a:xfrm>
            <a:prstGeom prst="rect">
              <a:avLst/>
            </a:prstGeom>
          </p:spPr>
        </p:pic>
        <p:sp>
          <p:nvSpPr>
            <p:cNvPr id="11" name="Rettangolo 10"/>
            <p:cNvSpPr/>
            <p:nvPr/>
          </p:nvSpPr>
          <p:spPr>
            <a:xfrm>
              <a:off x="3131840" y="4509120"/>
              <a:ext cx="3528392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1600" dirty="0">
                  <a:latin typeface="Arial" pitchFamily="34" charset="0"/>
                  <a:cs typeface="Arial" pitchFamily="34" charset="0"/>
                </a:rPr>
                <a:t>If you know current (I) and resistance (R) and want to know </a:t>
              </a: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voltage</a:t>
              </a:r>
              <a:r>
                <a:rPr lang="en-US" sz="16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 </a:t>
              </a:r>
              <a:r>
                <a:rPr lang="en-US" sz="1600" dirty="0">
                  <a:latin typeface="Arial" pitchFamily="34" charset="0"/>
                  <a:cs typeface="Arial" pitchFamily="34" charset="0"/>
                </a:rPr>
                <a:t>(E), multiply the bottom halves of the pyramid </a:t>
              </a:r>
              <a:endParaRPr lang="it-IT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Freccia a destra 11"/>
            <p:cNvSpPr/>
            <p:nvPr/>
          </p:nvSpPr>
          <p:spPr>
            <a:xfrm>
              <a:off x="5076056" y="6165304"/>
              <a:ext cx="1728192" cy="189735"/>
            </a:xfrm>
            <a:prstGeom prst="rightArrow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3773336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-4500000">
            <a:off x="-1319532" y="3251390"/>
            <a:ext cx="5447688" cy="778115"/>
          </a:xfrm>
        </p:spPr>
        <p:txBody>
          <a:bodyPr>
            <a:normAutofit/>
          </a:bodyPr>
          <a:lstStyle/>
          <a:p>
            <a:pPr algn="ctr"/>
            <a:r>
              <a:rPr lang="it-IT" i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  <a:t>TOPIC</a:t>
            </a:r>
          </a:p>
        </p:txBody>
      </p:sp>
      <p:sp>
        <p:nvSpPr>
          <p:cNvPr id="6" name="Rettangolo 5"/>
          <p:cNvSpPr/>
          <p:nvPr/>
        </p:nvSpPr>
        <p:spPr>
          <a:xfrm>
            <a:off x="3491880" y="1628800"/>
            <a:ext cx="53285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400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Electricity </a:t>
            </a:r>
          </a:p>
          <a:p>
            <a:pPr marL="342900" indent="-34290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400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Electric circuits and circuit symbols</a:t>
            </a:r>
          </a:p>
          <a:p>
            <a:pPr marL="342900" indent="-34290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400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Ohm’s Law </a:t>
            </a:r>
          </a:p>
          <a:p>
            <a:pPr marL="342900" indent="-34290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400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Series and Parallel Circuits</a:t>
            </a:r>
          </a:p>
        </p:txBody>
      </p:sp>
    </p:spTree>
    <p:extLst>
      <p:ext uri="{BB962C8B-B14F-4D97-AF65-F5344CB8AC3E}">
        <p14:creationId xmlns:p14="http://schemas.microsoft.com/office/powerpoint/2010/main" val="4014374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-4500000">
            <a:off x="-1260500" y="3080613"/>
            <a:ext cx="5094087" cy="77811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b="1" i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Ohm’s</a:t>
            </a:r>
            <a:r>
              <a:rPr lang="it-IT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it-IT" b="1" i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Pyramid</a:t>
            </a:r>
            <a:endParaRPr lang="it-IT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13" name="Gruppo 12"/>
          <p:cNvGrpSpPr/>
          <p:nvPr/>
        </p:nvGrpSpPr>
        <p:grpSpPr>
          <a:xfrm>
            <a:off x="3419872" y="929599"/>
            <a:ext cx="5216136" cy="5307713"/>
            <a:chOff x="3419872" y="929599"/>
            <a:chExt cx="5216136" cy="5307713"/>
          </a:xfrm>
        </p:grpSpPr>
        <p:pic>
          <p:nvPicPr>
            <p:cNvPr id="5" name="Immagin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27" t="11876" r="68575" b="8382"/>
            <a:stretch/>
          </p:blipFill>
          <p:spPr>
            <a:xfrm>
              <a:off x="6992648" y="929599"/>
              <a:ext cx="1643360" cy="2499401"/>
            </a:xfrm>
            <a:prstGeom prst="rect">
              <a:avLst/>
            </a:prstGeom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473" r="34563"/>
            <a:stretch/>
          </p:blipFill>
          <p:spPr bwMode="auto">
            <a:xfrm>
              <a:off x="7020272" y="3736999"/>
              <a:ext cx="1615736" cy="25003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Rettangolo 8"/>
            <p:cNvSpPr/>
            <p:nvPr/>
          </p:nvSpPr>
          <p:spPr>
            <a:xfrm>
              <a:off x="3477568" y="1517579"/>
              <a:ext cx="3240360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en-US" sz="16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If you know voltage (E) and current (I) and want to know </a:t>
              </a: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resistance</a:t>
              </a:r>
              <a:r>
                <a:rPr lang="en-US" sz="16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 (R), X-out the R in the pyramid and calculate the remaining equation </a:t>
              </a:r>
              <a:endParaRPr lang="it-IT" sz="16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3419872" y="4365104"/>
              <a:ext cx="3294112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1600" dirty="0">
                  <a:latin typeface="Arial" pitchFamily="34" charset="0"/>
                  <a:cs typeface="Arial" pitchFamily="34" charset="0"/>
                </a:rPr>
                <a:t>If you know voltage (E) and resistance (R) and want to know </a:t>
              </a: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current</a:t>
              </a:r>
              <a:r>
                <a:rPr lang="en-US" sz="1600" dirty="0">
                  <a:latin typeface="Arial" pitchFamily="34" charset="0"/>
                  <a:cs typeface="Arial" pitchFamily="34" charset="0"/>
                </a:rPr>
                <a:t> (I), X-out the I and calculate the remaining equation </a:t>
              </a:r>
              <a:endParaRPr lang="it-IT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Freccia a destra 11"/>
            <p:cNvSpPr/>
            <p:nvPr/>
          </p:nvSpPr>
          <p:spPr>
            <a:xfrm>
              <a:off x="5220072" y="2852936"/>
              <a:ext cx="1709936" cy="216024"/>
            </a:xfrm>
            <a:prstGeom prst="rightArrow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" name="Freccia a destra 13"/>
            <p:cNvSpPr/>
            <p:nvPr/>
          </p:nvSpPr>
          <p:spPr>
            <a:xfrm>
              <a:off x="5282712" y="5733256"/>
              <a:ext cx="1709936" cy="216024"/>
            </a:xfrm>
            <a:prstGeom prst="rightArrow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182839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b="1" i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Ohm’s</a:t>
            </a:r>
            <a:r>
              <a:rPr lang="it-IT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it-IT" b="1" i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Pyramid</a:t>
            </a:r>
            <a:endParaRPr lang="it-IT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Segnaposto contenuto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3203848" y="864599"/>
                <a:ext cx="3039158" cy="12600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1600" b="1" spc="50" dirty="0">
                    <a:ln w="12700" cmpd="sng">
                      <a:solidFill>
                        <a:schemeClr val="accent6">
                          <a:satMod val="120000"/>
                          <a:shade val="80000"/>
                        </a:schemeClr>
                      </a:solidFill>
                      <a:prstDash val="solid"/>
                    </a:ln>
                    <a:solidFill>
                      <a:schemeClr val="accent6">
                        <a:tint val="1000"/>
                      </a:schemeClr>
                    </a:solidFill>
                    <a:effectLst>
                      <a:glow rad="53100">
                        <a:schemeClr val="accent6">
                          <a:satMod val="180000"/>
                          <a:alpha val="30000"/>
                        </a:schemeClr>
                      </a:glow>
                    </a:effectLst>
                    <a:latin typeface="Arial" pitchFamily="34" charset="0"/>
                    <a:cs typeface="Arial" pitchFamily="34" charset="0"/>
                  </a:rPr>
                  <a:t>What is the current in the circuit?</a:t>
                </a:r>
              </a:p>
              <a:p>
                <a:pPr marL="0" indent="0" algn="ctr">
                  <a:buNone/>
                </a:pPr>
                <a:r>
                  <a:rPr lang="en-US" sz="1600" dirty="0">
                    <a:effectLst/>
                    <a:latin typeface="Arial" pitchFamily="34" charset="0"/>
                    <a:cs typeface="Arial" pitchFamily="34" charset="0"/>
                  </a:rPr>
                  <a:t>I =</a:t>
                </a:r>
                <a:r>
                  <a:rPr lang="en-US" sz="2000" dirty="0"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effectLst/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it-IT" sz="2000" b="0" i="1" smtClean="0">
                            <a:effectLst/>
                            <a:latin typeface="Cambria Math"/>
                            <a:cs typeface="Arial" pitchFamily="34" charset="0"/>
                          </a:rPr>
                          <m:t>𝐸</m:t>
                        </m:r>
                      </m:num>
                      <m:den>
                        <m:r>
                          <a:rPr lang="it-IT" sz="2000" b="0" i="1" smtClean="0">
                            <a:effectLst/>
                            <a:latin typeface="Cambria Math"/>
                            <a:cs typeface="Arial" pitchFamily="34" charset="0"/>
                          </a:rPr>
                          <m:t>𝑅</m:t>
                        </m:r>
                      </m:den>
                    </m:f>
                    <m:r>
                      <a:rPr lang="it-IT" sz="2000" b="0" i="1" smtClean="0">
                        <a:effectLst/>
                        <a:latin typeface="Cambria Math"/>
                        <a:cs typeface="Arial" pitchFamily="34" charset="0"/>
                      </a:rPr>
                      <m:t>= </m:t>
                    </m:r>
                    <m:f>
                      <m:fPr>
                        <m:ctrlPr>
                          <a:rPr lang="it-IT" sz="2000" b="0" i="1" smtClean="0">
                            <a:effectLst/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it-IT" sz="2000" b="0" i="1" smtClean="0">
                            <a:effectLst/>
                            <a:latin typeface="Cambria Math"/>
                            <a:cs typeface="Arial" pitchFamily="34" charset="0"/>
                          </a:rPr>
                          <m:t>12</m:t>
                        </m:r>
                        <m:r>
                          <a:rPr lang="it-IT" sz="2000" b="0" i="1" smtClean="0">
                            <a:effectLst/>
                            <a:latin typeface="Cambria Math"/>
                            <a:cs typeface="Arial" pitchFamily="34" charset="0"/>
                          </a:rPr>
                          <m:t>𝑉</m:t>
                        </m:r>
                      </m:num>
                      <m:den>
                        <m:r>
                          <a:rPr lang="it-IT" sz="2000" b="0" i="1" smtClean="0">
                            <a:effectLst/>
                            <a:latin typeface="Cambria Math"/>
                            <a:cs typeface="Arial" pitchFamily="34" charset="0"/>
                          </a:rPr>
                          <m:t>6</m:t>
                        </m:r>
                        <m:r>
                          <a:rPr lang="el-GR" sz="2000" b="0" i="1" smtClean="0">
                            <a:effectLst/>
                            <a:latin typeface="Cambria Math"/>
                            <a:cs typeface="Arial" pitchFamily="34" charset="0"/>
                          </a:rPr>
                          <m:t>Ω</m:t>
                        </m:r>
                      </m:den>
                    </m:f>
                    <m:r>
                      <a:rPr lang="it-IT" sz="2000" b="0" i="1" smtClean="0">
                        <a:effectLst/>
                        <a:latin typeface="Cambria Math"/>
                        <a:cs typeface="Arial" pitchFamily="34" charset="0"/>
                      </a:rPr>
                      <m:t>=2</m:t>
                    </m:r>
                    <m:r>
                      <a:rPr lang="it-IT" sz="2000" b="0" i="1" smtClean="0">
                        <a:effectLst/>
                        <a:latin typeface="Cambria Math"/>
                        <a:cs typeface="Arial" pitchFamily="34" charset="0"/>
                      </a:rPr>
                      <m:t>𝐴</m:t>
                    </m:r>
                  </m:oMath>
                </a14:m>
                <a:endParaRPr lang="en-US" sz="2000" dirty="0"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it-IT" dirty="0"/>
              </a:p>
            </p:txBody>
          </p:sp>
        </mc:Choice>
        <mc:Fallback xmlns="">
          <p:sp>
            <p:nvSpPr>
              <p:cNvPr id="4" name="Segnaposto contenuto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203848" y="864599"/>
                <a:ext cx="3039158" cy="1260000"/>
              </a:xfrm>
              <a:blipFill rotWithShape="1">
                <a:blip r:embed="rId2"/>
                <a:stretch>
                  <a:fillRect l="-2008" t="-338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25" y="864598"/>
            <a:ext cx="2502499" cy="12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365" y="2673056"/>
            <a:ext cx="2502499" cy="12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404" y="4428909"/>
            <a:ext cx="2502500" cy="12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ttangolo 5"/>
              <p:cNvSpPr/>
              <p:nvPr/>
            </p:nvSpPr>
            <p:spPr>
              <a:xfrm>
                <a:off x="3563888" y="2673056"/>
                <a:ext cx="2808312" cy="12683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1600" b="1" spc="50" dirty="0">
                    <a:ln w="12700" cmpd="sng">
                      <a:solidFill>
                        <a:schemeClr val="accent6">
                          <a:satMod val="120000"/>
                          <a:shade val="80000"/>
                        </a:schemeClr>
                      </a:solidFill>
                      <a:prstDash val="solid"/>
                    </a:ln>
                    <a:solidFill>
                      <a:schemeClr val="accent6">
                        <a:tint val="1000"/>
                      </a:schemeClr>
                    </a:solidFill>
                    <a:effectLst>
                      <a:glow rad="53100">
                        <a:schemeClr val="accent6">
                          <a:satMod val="180000"/>
                          <a:alpha val="30000"/>
                        </a:schemeClr>
                      </a:glow>
                    </a:effectLst>
                    <a:latin typeface="Arial" pitchFamily="34" charset="0"/>
                    <a:cs typeface="Arial" pitchFamily="34" charset="0"/>
                  </a:rPr>
                  <a:t>What is the resistance created by the lamp?</a:t>
                </a:r>
              </a:p>
              <a:p>
                <a:pPr algn="just"/>
                <a:endParaRPr lang="en-US" sz="1600" dirty="0"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en-US" sz="1600" dirty="0">
                    <a:latin typeface="Arial" pitchFamily="34" charset="0"/>
                    <a:cs typeface="Arial" pitchFamily="34" charset="0"/>
                  </a:rPr>
                  <a:t>R =</a:t>
                </a:r>
                <a:r>
                  <a:rPr lang="en-US" sz="2000" dirty="0">
                    <a:latin typeface="Arial" pitchFamily="34" charset="0"/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it-IT" sz="2000" i="1">
                            <a:latin typeface="Cambria Math"/>
                            <a:cs typeface="Arial" pitchFamily="34" charset="0"/>
                          </a:rPr>
                          <m:t>𝐸</m:t>
                        </m:r>
                      </m:num>
                      <m:den>
                        <m:r>
                          <a:rPr lang="it-IT" sz="2000" b="0" i="1" smtClean="0">
                            <a:latin typeface="Cambria Math"/>
                            <a:cs typeface="Arial" pitchFamily="34" charset="0"/>
                          </a:rPr>
                          <m:t>𝐼</m:t>
                        </m:r>
                      </m:den>
                    </m:f>
                    <m:r>
                      <a:rPr lang="it-IT" sz="2000" i="1">
                        <a:latin typeface="Cambria Math"/>
                        <a:cs typeface="Arial" pitchFamily="34" charset="0"/>
                      </a:rPr>
                      <m:t>= </m:t>
                    </m:r>
                    <m:f>
                      <m:fPr>
                        <m:ctrlPr>
                          <a:rPr lang="it-IT" sz="20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it-IT" sz="2000" b="0" i="1" smtClean="0">
                            <a:latin typeface="Cambria Math"/>
                            <a:cs typeface="Arial" pitchFamily="34" charset="0"/>
                          </a:rPr>
                          <m:t>24</m:t>
                        </m:r>
                        <m:r>
                          <a:rPr lang="it-IT" sz="2000" i="1">
                            <a:latin typeface="Cambria Math"/>
                            <a:cs typeface="Arial" pitchFamily="34" charset="0"/>
                          </a:rPr>
                          <m:t>𝑉</m:t>
                        </m:r>
                      </m:num>
                      <m:den>
                        <m:r>
                          <a:rPr lang="it-IT" sz="2000" i="1">
                            <a:latin typeface="Cambria Math"/>
                            <a:cs typeface="Arial" pitchFamily="34" charset="0"/>
                          </a:rPr>
                          <m:t>6</m:t>
                        </m:r>
                        <m:r>
                          <a:rPr lang="it-IT" sz="2000" b="0" i="1" smtClean="0">
                            <a:latin typeface="Cambria Math"/>
                            <a:cs typeface="Arial" pitchFamily="34" charset="0"/>
                          </a:rPr>
                          <m:t>𝐴</m:t>
                        </m:r>
                      </m:den>
                    </m:f>
                    <m:r>
                      <a:rPr lang="it-IT" sz="2000" i="1">
                        <a:latin typeface="Cambria Math"/>
                        <a:cs typeface="Arial" pitchFamily="34" charset="0"/>
                      </a:rPr>
                      <m:t>=</m:t>
                    </m:r>
                    <m:r>
                      <a:rPr lang="it-IT" sz="2000" b="0" i="1" smtClean="0">
                        <a:latin typeface="Cambria Math"/>
                        <a:cs typeface="Arial" pitchFamily="34" charset="0"/>
                      </a:rPr>
                      <m:t>4</m:t>
                    </m:r>
                    <m:r>
                      <a:rPr lang="el-GR" sz="2000" b="0" i="1" smtClean="0">
                        <a:latin typeface="Cambria Math"/>
                        <a:cs typeface="Arial" pitchFamily="34" charset="0"/>
                      </a:rPr>
                      <m:t>Ω</m:t>
                    </m:r>
                  </m:oMath>
                </a14:m>
                <a:endParaRPr lang="el-GR" sz="2000" b="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" name="Rettangolo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8" y="2673056"/>
                <a:ext cx="2808312" cy="1268361"/>
              </a:xfrm>
              <a:prstGeom prst="rect">
                <a:avLst/>
              </a:prstGeom>
              <a:blipFill rotWithShape="1">
                <a:blip r:embed="rId6"/>
                <a:stretch>
                  <a:fillRect l="-2174" t="-2871" r="-217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ttangolo 6"/>
          <p:cNvSpPr/>
          <p:nvPr/>
        </p:nvSpPr>
        <p:spPr>
          <a:xfrm>
            <a:off x="3923928" y="4428909"/>
            <a:ext cx="29523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What is the voltage in the circuit?</a:t>
            </a:r>
          </a:p>
          <a:p>
            <a:endParaRPr lang="en-US" sz="1600" dirty="0">
              <a:latin typeface="Arial" pitchFamily="34" charset="0"/>
              <a:cs typeface="Arial" pitchFamily="34" charset="0"/>
            </a:endParaRPr>
          </a:p>
          <a:p>
            <a:r>
              <a:rPr lang="en-US" sz="1600" dirty="0">
                <a:latin typeface="Arial" pitchFamily="34" charset="0"/>
                <a:cs typeface="Arial" pitchFamily="34" charset="0"/>
              </a:rPr>
              <a:t>E = I ∙ R = (5A) ∙ (8Ω) = 40 V</a:t>
            </a:r>
          </a:p>
        </p:txBody>
      </p:sp>
      <p:sp>
        <p:nvSpPr>
          <p:cNvPr id="3" name="Rettangolo 2"/>
          <p:cNvSpPr/>
          <p:nvPr/>
        </p:nvSpPr>
        <p:spPr>
          <a:xfrm>
            <a:off x="485325" y="116632"/>
            <a:ext cx="5139665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EXAMPLES OF APPLICATION OF THE OHM’S LAW</a:t>
            </a:r>
          </a:p>
        </p:txBody>
      </p:sp>
    </p:spTree>
    <p:extLst>
      <p:ext uri="{BB962C8B-B14F-4D97-AF65-F5344CB8AC3E}">
        <p14:creationId xmlns:p14="http://schemas.microsoft.com/office/powerpoint/2010/main" val="65407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46FDC14-8029-4FE1-8455-5F957ECBF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Ohm’s</a:t>
            </a:r>
            <a:r>
              <a:rPr lang="it-IT" dirty="0"/>
              <a:t> </a:t>
            </a:r>
            <a:r>
              <a:rPr lang="it-IT" dirty="0" err="1"/>
              <a:t>law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3891DCE-35DC-4882-A929-96C658F5F1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 rot="-900000">
            <a:off x="966609" y="971761"/>
            <a:ext cx="5385976" cy="4839838"/>
          </a:xfrm>
        </p:spPr>
        <p:txBody>
          <a:bodyPr/>
          <a:lstStyle/>
          <a:p>
            <a:endParaRPr lang="it-IT" dirty="0">
              <a:hlinkClick r:id="rId2"/>
            </a:endParaRPr>
          </a:p>
          <a:p>
            <a:endParaRPr lang="it-IT" dirty="0">
              <a:hlinkClick r:id="rId2"/>
            </a:endParaRPr>
          </a:p>
          <a:p>
            <a:endParaRPr lang="it-IT" dirty="0">
              <a:hlinkClick r:id="rId2"/>
            </a:endParaRPr>
          </a:p>
          <a:p>
            <a:r>
              <a:rPr lang="it-IT" dirty="0">
                <a:hlinkClick r:id="rId2"/>
              </a:rPr>
              <a:t>https://www.youtube.com/watch?v</a:t>
            </a:r>
            <a:r>
              <a:rPr lang="it-IT">
                <a:hlinkClick r:id="rId2"/>
              </a:rPr>
              <a:t>=HsLLq6Rm5tU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63176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-4500000">
            <a:off x="-1063295" y="2708045"/>
            <a:ext cx="4899067" cy="1334988"/>
          </a:xfrm>
        </p:spPr>
        <p:txBody>
          <a:bodyPr>
            <a:normAutofit fontScale="90000"/>
          </a:bodyPr>
          <a:lstStyle/>
          <a:p>
            <a:pPr algn="ctr"/>
            <a:r>
              <a:rPr lang="it-IT" i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</a:rPr>
              <a:t>ELECTRIC </a:t>
            </a:r>
            <a:br>
              <a:rPr lang="it-IT" i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it-IT" i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</a:rPr>
              <a:t>POWER</a:t>
            </a:r>
          </a:p>
        </p:txBody>
      </p:sp>
      <p:sp>
        <p:nvSpPr>
          <p:cNvPr id="3" name="Rettangolo 2"/>
          <p:cNvSpPr/>
          <p:nvPr/>
        </p:nvSpPr>
        <p:spPr>
          <a:xfrm>
            <a:off x="4067944" y="764704"/>
            <a:ext cx="4572000" cy="14773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/>
              <a:t>Define </a:t>
            </a:r>
            <a:r>
              <a:rPr lang="en-US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electric power</a:t>
            </a:r>
            <a:r>
              <a:rPr lang="en-US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/>
              <a:t>as the rate at which electrical energy is transferred. </a:t>
            </a:r>
            <a:endParaRPr lang="it-IT" dirty="0"/>
          </a:p>
          <a:p>
            <a:pPr algn="just"/>
            <a:endParaRPr lang="it-IT" dirty="0"/>
          </a:p>
          <a:p>
            <a:pPr algn="just"/>
            <a:r>
              <a:rPr lang="en-US" dirty="0"/>
              <a:t>The SI unit for power is the</a:t>
            </a:r>
            <a:r>
              <a:rPr lang="it-IT" dirty="0"/>
              <a:t>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watt (W)</a:t>
            </a:r>
            <a:r>
              <a:rPr lang="en-US" b="1" dirty="0"/>
              <a:t>.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3392096" y="3333613"/>
            <a:ext cx="307808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Power = Voltage ∙ Current</a:t>
            </a:r>
          </a:p>
          <a:p>
            <a:pPr algn="just">
              <a:lnSpc>
                <a:spcPct val="150000"/>
              </a:lnSpc>
            </a:pPr>
            <a:r>
              <a:rPr lang="en-US" dirty="0"/>
              <a:t>Voltage = Power / Current</a:t>
            </a:r>
          </a:p>
          <a:p>
            <a:pPr algn="just">
              <a:lnSpc>
                <a:spcPct val="150000"/>
              </a:lnSpc>
            </a:pPr>
            <a:r>
              <a:rPr lang="en-US" dirty="0"/>
              <a:t>Current = Power / Voltage</a:t>
            </a:r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6641976" y="5589240"/>
            <a:ext cx="18435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The pyramid </a:t>
            </a:r>
            <a:endParaRPr lang="it-IT" b="1" dirty="0">
              <a:solidFill>
                <a:srgbClr val="FF0000"/>
              </a:solidFill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93E28C66-B269-401B-A5A0-5DD1BE343D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4193" y="3429000"/>
            <a:ext cx="2557473" cy="2064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965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93227EC-6E4C-4573-9A4F-462D26833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Refresh</a:t>
            </a:r>
            <a:r>
              <a:rPr lang="it-IT" dirty="0"/>
              <a:t> the </a:t>
            </a:r>
            <a:r>
              <a:rPr lang="it-IT" dirty="0" err="1"/>
              <a:t>main</a:t>
            </a:r>
            <a:r>
              <a:rPr lang="it-IT" dirty="0"/>
              <a:t> </a:t>
            </a:r>
            <a:r>
              <a:rPr lang="it-IT" dirty="0" err="1"/>
              <a:t>topic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AA7949D-F3C3-4D17-AB66-34C4755FC5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>
                <a:hlinkClick r:id="rId2"/>
              </a:rPr>
              <a:t>https://www.youtube.com/watch?v=HsLLq6Rm5tU&amp;t=355s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00998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8950CEC-9A4A-466F-801D-7BF05F211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Excercise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1828182-F59C-4F48-B56A-3B075DD022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Do the </a:t>
            </a:r>
            <a:r>
              <a:rPr lang="it-IT" dirty="0" err="1"/>
              <a:t>excercise</a:t>
            </a:r>
            <a:r>
              <a:rPr lang="it-IT" dirty="0"/>
              <a:t> in </a:t>
            </a:r>
            <a:r>
              <a:rPr lang="it-IT" dirty="0" err="1"/>
              <a:t>couple</a:t>
            </a:r>
            <a:r>
              <a:rPr lang="it-IT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18547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-4500000">
            <a:off x="-728094" y="2589018"/>
            <a:ext cx="4397611" cy="1196968"/>
          </a:xfrm>
        </p:spPr>
        <p:txBody>
          <a:bodyPr>
            <a:normAutofit fontScale="90000"/>
          </a:bodyPr>
          <a:lstStyle/>
          <a:p>
            <a:pPr algn="ctr"/>
            <a:r>
              <a:rPr lang="it-IT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SERIES </a:t>
            </a:r>
            <a:br>
              <a:rPr lang="it-IT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it-IT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CIRCUIT</a:t>
            </a:r>
          </a:p>
        </p:txBody>
      </p:sp>
      <p:sp>
        <p:nvSpPr>
          <p:cNvPr id="3" name="Rettangolo 2"/>
          <p:cNvSpPr/>
          <p:nvPr/>
        </p:nvSpPr>
        <p:spPr>
          <a:xfrm>
            <a:off x="3995936" y="764704"/>
            <a:ext cx="4572000" cy="25853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dirty="0"/>
              <a:t>In a </a:t>
            </a:r>
            <a:r>
              <a:rPr lang="it-IT" b="1" i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series</a:t>
            </a:r>
            <a:r>
              <a:rPr lang="it-IT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it-IT" b="1" i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circuit</a:t>
            </a:r>
            <a:r>
              <a:rPr lang="it-IT" dirty="0"/>
              <a:t>, </a:t>
            </a:r>
            <a:r>
              <a:rPr lang="it-IT" dirty="0" err="1"/>
              <a:t>electric</a:t>
            </a:r>
            <a:r>
              <a:rPr lang="it-IT" dirty="0"/>
              <a:t> </a:t>
            </a:r>
            <a:r>
              <a:rPr lang="it-IT" dirty="0" err="1"/>
              <a:t>current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only</a:t>
            </a:r>
            <a:r>
              <a:rPr lang="it-IT" dirty="0"/>
              <a:t> </a:t>
            </a:r>
            <a:r>
              <a:rPr lang="it-IT" dirty="0" err="1"/>
              <a:t>one</a:t>
            </a:r>
            <a:r>
              <a:rPr lang="it-IT" dirty="0"/>
              <a:t> </a:t>
            </a:r>
            <a:r>
              <a:rPr lang="it-IT" dirty="0" err="1"/>
              <a:t>path</a:t>
            </a:r>
            <a:r>
              <a:rPr lang="it-IT" dirty="0"/>
              <a:t> to </a:t>
            </a:r>
            <a:r>
              <a:rPr lang="it-IT" dirty="0" err="1"/>
              <a:t>follow</a:t>
            </a:r>
            <a:r>
              <a:rPr lang="it-IT" dirty="0"/>
              <a:t>.</a:t>
            </a:r>
          </a:p>
          <a:p>
            <a:pPr algn="just">
              <a:lnSpc>
                <a:spcPct val="150000"/>
              </a:lnSpc>
            </a:pPr>
            <a:r>
              <a:rPr lang="it-IT" dirty="0" err="1"/>
              <a:t>All</a:t>
            </a:r>
            <a:r>
              <a:rPr lang="it-IT" dirty="0"/>
              <a:t> </a:t>
            </a:r>
            <a:r>
              <a:rPr lang="it-IT" dirty="0" err="1"/>
              <a:t>parts</a:t>
            </a:r>
            <a:r>
              <a:rPr lang="it-IT" dirty="0"/>
              <a:t> are </a:t>
            </a:r>
            <a:r>
              <a:rPr lang="it-IT" dirty="0" err="1"/>
              <a:t>connected</a:t>
            </a:r>
            <a:r>
              <a:rPr lang="it-IT" dirty="0"/>
              <a:t> </a:t>
            </a:r>
            <a:r>
              <a:rPr lang="it-IT" dirty="0" err="1"/>
              <a:t>one</a:t>
            </a:r>
            <a:r>
              <a:rPr lang="it-IT" dirty="0"/>
              <a:t> </a:t>
            </a:r>
            <a:r>
              <a:rPr lang="it-IT" dirty="0" err="1"/>
              <a:t>after</a:t>
            </a:r>
            <a:r>
              <a:rPr lang="it-IT" dirty="0"/>
              <a:t> </a:t>
            </a:r>
            <a:r>
              <a:rPr lang="it-IT" dirty="0" err="1"/>
              <a:t>another</a:t>
            </a:r>
            <a:r>
              <a:rPr lang="it-IT" dirty="0"/>
              <a:t>. </a:t>
            </a:r>
            <a:r>
              <a:rPr lang="it-IT" dirty="0" err="1"/>
              <a:t>Electrons</a:t>
            </a:r>
            <a:r>
              <a:rPr lang="it-IT" dirty="0"/>
              <a:t> flow from the negative side of the </a:t>
            </a:r>
            <a:r>
              <a:rPr lang="it-IT" dirty="0" err="1"/>
              <a:t>battery</a:t>
            </a:r>
            <a:r>
              <a:rPr lang="it-IT" dirty="0"/>
              <a:t> </a:t>
            </a:r>
            <a:r>
              <a:rPr lang="it-IT" dirty="0" err="1"/>
              <a:t>around</a:t>
            </a:r>
            <a:r>
              <a:rPr lang="it-IT" dirty="0"/>
              <a:t> in a </a:t>
            </a:r>
            <a:r>
              <a:rPr lang="it-IT" dirty="0" err="1"/>
              <a:t>loop</a:t>
            </a:r>
            <a:r>
              <a:rPr lang="it-IT" dirty="0"/>
              <a:t> to the positive side.</a:t>
            </a:r>
          </a:p>
        </p:txBody>
      </p:sp>
      <p:grpSp>
        <p:nvGrpSpPr>
          <p:cNvPr id="5" name="Gruppo 4"/>
          <p:cNvGrpSpPr/>
          <p:nvPr/>
        </p:nvGrpSpPr>
        <p:grpSpPr>
          <a:xfrm>
            <a:off x="4589748" y="3645024"/>
            <a:ext cx="3384376" cy="2398889"/>
            <a:chOff x="4493092" y="3012053"/>
            <a:chExt cx="3384376" cy="2398889"/>
          </a:xfrm>
        </p:grpSpPr>
        <p:pic>
          <p:nvPicPr>
            <p:cNvPr id="2050" name="Picture 2" descr="C:\Users\PC\Desktop\Lezioni CLIL\UDA CLIL III MAT\7f99d0eb46be91822c12cc58e76f049d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98" t="10744" r="10869" b="78641"/>
            <a:stretch/>
          </p:blipFill>
          <p:spPr bwMode="auto">
            <a:xfrm>
              <a:off x="4493092" y="3012053"/>
              <a:ext cx="3384376" cy="10091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PC\Desktop\Lezioni CLIL\UDA CLIL III MAT\7f99d0eb46be91822c12cc58e76f049d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53" t="59935" r="11177" b="30356"/>
            <a:stretch/>
          </p:blipFill>
          <p:spPr bwMode="auto">
            <a:xfrm>
              <a:off x="4495822" y="4416340"/>
              <a:ext cx="3381646" cy="994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3098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-4500000">
            <a:off x="-863426" y="2557809"/>
            <a:ext cx="4416248" cy="1229249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SERIES </a:t>
            </a:r>
            <a:br>
              <a:rPr lang="it-IT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it-IT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CIRCUIT</a:t>
            </a:r>
          </a:p>
        </p:txBody>
      </p:sp>
      <p:sp>
        <p:nvSpPr>
          <p:cNvPr id="4" name="Rettangolo 3"/>
          <p:cNvSpPr/>
          <p:nvPr/>
        </p:nvSpPr>
        <p:spPr>
          <a:xfrm>
            <a:off x="3851920" y="1124744"/>
            <a:ext cx="4572000" cy="43396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dirty="0"/>
              <a:t>Series components are connect in line with each other.</a:t>
            </a:r>
            <a:endParaRPr lang="it-IT" sz="1200" dirty="0"/>
          </a:p>
          <a:p>
            <a:pPr algn="just"/>
            <a:r>
              <a:rPr lang="en-US" dirty="0"/>
              <a:t> </a:t>
            </a:r>
            <a:endParaRPr lang="it-IT" sz="1200" dirty="0"/>
          </a:p>
          <a:p>
            <a:pPr marL="742950" lvl="1" indent="-285750" algn="just">
              <a:buFont typeface="Wingdings" pitchFamily="2" charset="2"/>
              <a:buChar char="Ø"/>
            </a:pPr>
            <a:r>
              <a:rPr lang="en-US" dirty="0"/>
              <a:t>they share the same current</a:t>
            </a:r>
            <a:endParaRPr lang="it-IT" sz="1200" dirty="0"/>
          </a:p>
          <a:p>
            <a:pPr marL="722313" lvl="1" algn="just"/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Components in series have the same current</a:t>
            </a:r>
          </a:p>
          <a:p>
            <a:pPr marL="742950" lvl="1" indent="-285750" algn="just">
              <a:buFont typeface="Wingdings" pitchFamily="2" charset="2"/>
              <a:buChar char="Ø"/>
            </a:pPr>
            <a:endParaRPr lang="en-US" sz="1200" b="1" dirty="0"/>
          </a:p>
          <a:p>
            <a:pPr lvl="1" algn="just"/>
            <a:endParaRPr lang="it-IT" sz="1200" dirty="0"/>
          </a:p>
          <a:p>
            <a:pPr marL="742950" lvl="1" indent="-285750" algn="just">
              <a:buFont typeface="Wingdings" pitchFamily="2" charset="2"/>
              <a:buChar char="Ø"/>
            </a:pPr>
            <a:r>
              <a:rPr lang="en-US" dirty="0"/>
              <a:t>They divide the voltage among themselves</a:t>
            </a:r>
            <a:endParaRPr lang="it-IT" sz="1200" dirty="0"/>
          </a:p>
          <a:p>
            <a:pPr marL="722313" lvl="1" algn="just"/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Components in series have different voltages</a:t>
            </a:r>
            <a:endParaRPr lang="it-IT" sz="1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en-US" dirty="0"/>
              <a:t> </a:t>
            </a:r>
            <a:endParaRPr lang="it-IT" sz="1200" dirty="0"/>
          </a:p>
          <a:p>
            <a:pPr marL="0" lvl="1" algn="just"/>
            <a:r>
              <a:rPr lang="en-US" dirty="0"/>
              <a:t>The different voltages add up to the original total voltage of the voltage source</a:t>
            </a:r>
          </a:p>
        </p:txBody>
      </p:sp>
    </p:spTree>
    <p:extLst>
      <p:ext uri="{BB962C8B-B14F-4D97-AF65-F5344CB8AC3E}">
        <p14:creationId xmlns:p14="http://schemas.microsoft.com/office/powerpoint/2010/main" val="2986542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-4500000">
            <a:off x="-502267" y="2517838"/>
            <a:ext cx="4100757" cy="1138576"/>
          </a:xfrm>
        </p:spPr>
        <p:txBody>
          <a:bodyPr>
            <a:normAutofit fontScale="90000"/>
          </a:bodyPr>
          <a:lstStyle/>
          <a:p>
            <a:pPr algn="ctr"/>
            <a:r>
              <a:rPr lang="it-IT" sz="4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PARALLEL </a:t>
            </a:r>
            <a:br>
              <a:rPr lang="it-IT" sz="4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it-IT" sz="4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CIRCUIT</a:t>
            </a:r>
          </a:p>
        </p:txBody>
      </p:sp>
      <p:sp>
        <p:nvSpPr>
          <p:cNvPr id="5" name="Rettangolo 4"/>
          <p:cNvSpPr/>
          <p:nvPr/>
        </p:nvSpPr>
        <p:spPr>
          <a:xfrm>
            <a:off x="3910481" y="980728"/>
            <a:ext cx="4572000" cy="21698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dirty="0"/>
              <a:t>In a </a:t>
            </a:r>
            <a:r>
              <a:rPr lang="it-IT" b="1" i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parallel</a:t>
            </a:r>
            <a:r>
              <a:rPr lang="it-IT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it-IT" b="1" i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circuit</a:t>
            </a:r>
            <a:r>
              <a:rPr lang="it-IT" dirty="0"/>
              <a:t>, </a:t>
            </a:r>
            <a:r>
              <a:rPr lang="it-IT" dirty="0" err="1"/>
              <a:t>electric</a:t>
            </a:r>
            <a:r>
              <a:rPr lang="it-IT" dirty="0"/>
              <a:t> </a:t>
            </a:r>
            <a:r>
              <a:rPr lang="it-IT" dirty="0" err="1"/>
              <a:t>current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more </a:t>
            </a:r>
            <a:r>
              <a:rPr lang="it-IT" dirty="0" err="1"/>
              <a:t>than</a:t>
            </a:r>
            <a:r>
              <a:rPr lang="it-IT" dirty="0"/>
              <a:t> </a:t>
            </a:r>
            <a:r>
              <a:rPr lang="it-IT" dirty="0" err="1"/>
              <a:t>one</a:t>
            </a:r>
            <a:r>
              <a:rPr lang="it-IT" dirty="0"/>
              <a:t> </a:t>
            </a:r>
            <a:r>
              <a:rPr lang="it-IT" dirty="0" err="1"/>
              <a:t>path</a:t>
            </a:r>
            <a:r>
              <a:rPr lang="it-IT" dirty="0"/>
              <a:t> to </a:t>
            </a:r>
            <a:r>
              <a:rPr lang="it-IT" dirty="0" err="1"/>
              <a:t>follow</a:t>
            </a:r>
            <a:r>
              <a:rPr lang="it-IT" dirty="0"/>
              <a:t>.</a:t>
            </a:r>
          </a:p>
          <a:p>
            <a:pPr algn="just">
              <a:lnSpc>
                <a:spcPct val="150000"/>
              </a:lnSpc>
            </a:pPr>
            <a:r>
              <a:rPr lang="it-IT" dirty="0" err="1"/>
              <a:t>Electrons</a:t>
            </a:r>
            <a:r>
              <a:rPr lang="it-IT" dirty="0"/>
              <a:t> can </a:t>
            </a:r>
            <a:r>
              <a:rPr lang="it-IT" dirty="0" err="1"/>
              <a:t>follow</a:t>
            </a:r>
            <a:r>
              <a:rPr lang="it-IT" dirty="0"/>
              <a:t> </a:t>
            </a:r>
            <a:r>
              <a:rPr lang="it-IT" dirty="0" err="1"/>
              <a:t>different</a:t>
            </a:r>
            <a:r>
              <a:rPr lang="it-IT" dirty="0"/>
              <a:t> </a:t>
            </a:r>
            <a:r>
              <a:rPr lang="it-IT" dirty="0" err="1"/>
              <a:t>paths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they</a:t>
            </a:r>
            <a:r>
              <a:rPr lang="it-IT" dirty="0"/>
              <a:t> flow from the negative side of the </a:t>
            </a:r>
            <a:r>
              <a:rPr lang="it-IT" dirty="0" err="1"/>
              <a:t>battery</a:t>
            </a:r>
            <a:r>
              <a:rPr lang="it-IT" dirty="0"/>
              <a:t>  to the positive side.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4494082" y="3501008"/>
            <a:ext cx="3404800" cy="2457021"/>
            <a:chOff x="4494082" y="3288315"/>
            <a:chExt cx="3404800" cy="2457021"/>
          </a:xfrm>
        </p:grpSpPr>
        <p:pic>
          <p:nvPicPr>
            <p:cNvPr id="3074" name="Picture 2" descr="C:\Users\PC\Desktop\Lezioni CLIL\UDA CLIL III MAT\7f99d0eb46be91822c12cc58e76f049d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96" t="32019" r="9020" b="58058"/>
            <a:stretch/>
          </p:blipFill>
          <p:spPr bwMode="auto">
            <a:xfrm>
              <a:off x="4499992" y="3288315"/>
              <a:ext cx="3398890" cy="9685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5" name="Picture 3" descr="C:\Users\PC\Desktop\Lezioni CLIL\UDA CLIL III MAT\7f99d0eb46be91822c12cc58e76f049d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9" t="80151" r="9329" b="10749"/>
            <a:stretch/>
          </p:blipFill>
          <p:spPr bwMode="auto">
            <a:xfrm>
              <a:off x="4494082" y="4874420"/>
              <a:ext cx="3404799" cy="870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8328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-4500000">
            <a:off x="-619666" y="2544420"/>
            <a:ext cx="4189288" cy="1112524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PARALLEL </a:t>
            </a:r>
            <a:br>
              <a:rPr lang="it-IT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it-IT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CIRCUIT</a:t>
            </a:r>
          </a:p>
        </p:txBody>
      </p:sp>
      <p:sp>
        <p:nvSpPr>
          <p:cNvPr id="3" name="Rettangolo 2"/>
          <p:cNvSpPr/>
          <p:nvPr/>
        </p:nvSpPr>
        <p:spPr>
          <a:xfrm>
            <a:off x="3851920" y="1268760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dirty="0"/>
              <a:t>Parallel components are connected side by side.</a:t>
            </a:r>
            <a:endParaRPr lang="it-IT" dirty="0"/>
          </a:p>
          <a:p>
            <a:pPr algn="just"/>
            <a:r>
              <a:rPr lang="en-US" dirty="0"/>
              <a:t> </a:t>
            </a:r>
            <a:endParaRPr lang="it-IT" dirty="0"/>
          </a:p>
          <a:p>
            <a:pPr lvl="0" algn="just"/>
            <a:r>
              <a:rPr lang="en-US" dirty="0"/>
              <a:t>Each component provides a different path for the current to flow</a:t>
            </a:r>
          </a:p>
          <a:p>
            <a:pPr lvl="0" algn="just"/>
            <a:endParaRPr lang="it-IT" dirty="0"/>
          </a:p>
          <a:p>
            <a:pPr lvl="0" algn="just"/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Components in parallel have different currents</a:t>
            </a:r>
            <a:endParaRPr lang="it-IT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en-US" dirty="0"/>
              <a:t> </a:t>
            </a:r>
            <a:endParaRPr lang="it-IT" dirty="0"/>
          </a:p>
          <a:p>
            <a:pPr lvl="0" algn="just"/>
            <a:r>
              <a:rPr lang="en-US" dirty="0"/>
              <a:t>The different currents add up to the current in the voltage source</a:t>
            </a:r>
          </a:p>
          <a:p>
            <a:pPr lvl="0" algn="just"/>
            <a:endParaRPr lang="it-IT" dirty="0"/>
          </a:p>
          <a:p>
            <a:pPr lvl="0" algn="just"/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Components in parallel have the same voltage</a:t>
            </a:r>
            <a:endParaRPr lang="it-IT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643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-4500000">
            <a:off x="-1319532" y="3251390"/>
            <a:ext cx="5447688" cy="778115"/>
          </a:xfrm>
        </p:spPr>
        <p:txBody>
          <a:bodyPr>
            <a:normAutofit/>
          </a:bodyPr>
          <a:lstStyle/>
          <a:p>
            <a:pPr algn="ctr"/>
            <a:r>
              <a:rPr lang="it-IT" i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AIM</a:t>
            </a:r>
          </a:p>
        </p:txBody>
      </p:sp>
      <p:sp>
        <p:nvSpPr>
          <p:cNvPr id="6" name="Rettangolo 5"/>
          <p:cNvSpPr/>
          <p:nvPr/>
        </p:nvSpPr>
        <p:spPr>
          <a:xfrm>
            <a:off x="3563888" y="1196752"/>
            <a:ext cx="5112568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	</a:t>
            </a:r>
            <a:r>
              <a:rPr lang="en-US" sz="2000" dirty="0">
                <a:solidFill>
                  <a:schemeClr val="accent1"/>
                </a:solidFill>
              </a:rPr>
              <a:t>The students will able: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u="sng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to explain</a:t>
            </a:r>
            <a:r>
              <a:rPr lang="en-US" sz="2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how electric current flows in a circuit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u="sng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to wire</a:t>
            </a:r>
            <a:r>
              <a:rPr lang="en-US" sz="2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a basic circuit 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u="sng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to take</a:t>
            </a:r>
            <a:r>
              <a:rPr lang="en-US" sz="2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measurements of voltage and current intensity in a circuit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u="sng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to explain</a:t>
            </a:r>
            <a:r>
              <a:rPr lang="en-US" sz="2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the difference between series and parallel connections</a:t>
            </a:r>
            <a:endParaRPr lang="en-US" sz="2000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438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950A2B-980B-42D2-A4FF-8B0DE2389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Watch the video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630D1F5-7BDC-428B-B097-2B210D3B4E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Series </a:t>
            </a:r>
            <a:r>
              <a:rPr lang="it-IT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circuit</a:t>
            </a:r>
            <a:r>
              <a:rPr lang="it-IT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</a:t>
            </a:r>
          </a:p>
          <a:p>
            <a:pPr marL="0" indent="0">
              <a:buNone/>
            </a:pPr>
            <a:r>
              <a:rPr lang="it-IT" dirty="0">
                <a:solidFill>
                  <a:schemeClr val="bg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https://www.youtube.com/watch?v=VV6tZ3Aqfuc</a:t>
            </a:r>
            <a:endParaRPr lang="it-IT" dirty="0">
              <a:solidFill>
                <a:schemeClr val="bg2"/>
              </a:solidFill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endParaRPr lang="it-IT" dirty="0"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it-IT" dirty="0" err="1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Parallel</a:t>
            </a:r>
            <a:r>
              <a:rPr lang="it-IT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it-IT" dirty="0" err="1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circuit</a:t>
            </a:r>
            <a:r>
              <a:rPr lang="it-IT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</a:t>
            </a:r>
          </a:p>
          <a:p>
            <a:pPr marL="0" indent="0">
              <a:buNone/>
            </a:pPr>
            <a:r>
              <a:rPr lang="it-IT" dirty="0">
                <a:solidFill>
                  <a:schemeClr val="bg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https://www.youtube.com/watch?v=5uyJezQNSHw&amp;t=547s</a:t>
            </a:r>
            <a:endParaRPr lang="it-IT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479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E64002-09ED-41E1-BA74-B22B09D20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Thanks for the </a:t>
            </a:r>
            <a:r>
              <a:rPr lang="it-IT" dirty="0" err="1"/>
              <a:t>attention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6999A8B-1CA1-4219-BEC3-53B793967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All the Materials, Videos and Images are for Didactic Purposes Only”.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16241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-4500000">
            <a:off x="-1319532" y="3321538"/>
            <a:ext cx="5447688" cy="778115"/>
          </a:xfrm>
        </p:spPr>
        <p:txBody>
          <a:bodyPr>
            <a:normAutofit/>
          </a:bodyPr>
          <a:lstStyle/>
          <a:p>
            <a:pPr algn="ctr"/>
            <a:r>
              <a:rPr lang="it-IT" i="1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</a:rPr>
              <a:t>What</a:t>
            </a:r>
            <a:r>
              <a:rPr lang="it-IT" i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lang="it-IT" i="1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</a:rPr>
              <a:t>is</a:t>
            </a:r>
            <a:r>
              <a:rPr lang="it-IT" i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lang="it-IT" i="1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</a:rPr>
              <a:t>electricity</a:t>
            </a:r>
            <a:r>
              <a:rPr lang="it-IT" i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</a:rPr>
              <a:t>?</a:t>
            </a:r>
          </a:p>
        </p:txBody>
      </p:sp>
      <p:sp>
        <p:nvSpPr>
          <p:cNvPr id="5" name="Rettangolo 4"/>
          <p:cNvSpPr/>
          <p:nvPr/>
        </p:nvSpPr>
        <p:spPr>
          <a:xfrm>
            <a:off x="3923928" y="836712"/>
            <a:ext cx="470733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dirty="0"/>
              <a:t>The Electricity is the physical phenomena associated with the flow or movement of </a:t>
            </a:r>
            <a:r>
              <a:rPr lang="en-US" i="1" u="sng" dirty="0">
                <a:solidFill>
                  <a:srgbClr val="FFFF00"/>
                </a:solidFill>
              </a:rPr>
              <a:t>electric charge.</a:t>
            </a:r>
            <a:endParaRPr lang="it-IT" i="1" u="sng" dirty="0">
              <a:solidFill>
                <a:srgbClr val="FFFF00"/>
              </a:solidFill>
            </a:endParaRPr>
          </a:p>
        </p:txBody>
      </p:sp>
      <p:grpSp>
        <p:nvGrpSpPr>
          <p:cNvPr id="18" name="Gruppo 17"/>
          <p:cNvGrpSpPr/>
          <p:nvPr/>
        </p:nvGrpSpPr>
        <p:grpSpPr>
          <a:xfrm>
            <a:off x="3969221" y="2915287"/>
            <a:ext cx="4419203" cy="2457929"/>
            <a:chOff x="3969221" y="2915287"/>
            <a:chExt cx="4419203" cy="2457929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grpSpPr>
        <p:grpSp>
          <p:nvGrpSpPr>
            <p:cNvPr id="15" name="Gruppo 14"/>
            <p:cNvGrpSpPr/>
            <p:nvPr/>
          </p:nvGrpSpPr>
          <p:grpSpPr>
            <a:xfrm>
              <a:off x="3969221" y="2915287"/>
              <a:ext cx="4419203" cy="2241905"/>
              <a:chOff x="3779912" y="2619443"/>
              <a:chExt cx="4419203" cy="2241905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4011" b="21571"/>
              <a:stretch/>
            </p:blipFill>
            <p:spPr bwMode="auto">
              <a:xfrm>
                <a:off x="3779912" y="3551067"/>
                <a:ext cx="4419203" cy="69245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4" name="Connettore 2 3"/>
              <p:cNvCxnSpPr/>
              <p:nvPr/>
            </p:nvCxnSpPr>
            <p:spPr>
              <a:xfrm>
                <a:off x="5211196" y="3127274"/>
                <a:ext cx="0" cy="48210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11" name="Connettore 2 10"/>
              <p:cNvCxnSpPr/>
              <p:nvPr/>
            </p:nvCxnSpPr>
            <p:spPr>
              <a:xfrm>
                <a:off x="6444208" y="3127274"/>
                <a:ext cx="0" cy="57495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sp>
            <p:nvSpPr>
              <p:cNvPr id="12" name="Rettangolo 11"/>
              <p:cNvSpPr/>
              <p:nvPr/>
            </p:nvSpPr>
            <p:spPr>
              <a:xfrm>
                <a:off x="4320224" y="2619443"/>
                <a:ext cx="1781944" cy="4578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50000"/>
                  </a:lnSpc>
                </a:pPr>
                <a:r>
                  <a:rPr lang="en-US" i="1" dirty="0">
                    <a:solidFill>
                      <a:srgbClr val="FFFF00"/>
                    </a:solidFill>
                  </a:rPr>
                  <a:t>electric charge</a:t>
                </a:r>
              </a:p>
            </p:txBody>
          </p:sp>
          <p:sp>
            <p:nvSpPr>
              <p:cNvPr id="13" name="Rettangolo 12"/>
              <p:cNvSpPr/>
              <p:nvPr/>
            </p:nvSpPr>
            <p:spPr>
              <a:xfrm>
                <a:off x="5150035" y="4353517"/>
                <a:ext cx="1391825" cy="5078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50000"/>
                  </a:lnSpc>
                </a:pPr>
                <a:r>
                  <a:rPr lang="en-US" dirty="0"/>
                  <a:t>conductor</a:t>
                </a:r>
                <a:endParaRPr lang="it-IT" i="1" u="sng" dirty="0">
                  <a:solidFill>
                    <a:schemeClr val="accent4">
                      <a:lumMod val="20000"/>
                      <a:lumOff val="80000"/>
                    </a:schemeClr>
                  </a:solidFill>
                </a:endParaRPr>
              </a:p>
            </p:txBody>
          </p:sp>
          <p:sp>
            <p:nvSpPr>
              <p:cNvPr id="14" name="Rettangolo 13"/>
              <p:cNvSpPr/>
              <p:nvPr/>
            </p:nvSpPr>
            <p:spPr>
              <a:xfrm>
                <a:off x="6089784" y="2690766"/>
                <a:ext cx="708848" cy="4578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50000"/>
                  </a:lnSpc>
                </a:pPr>
                <a:r>
                  <a:rPr lang="en-US" dirty="0"/>
                  <a:t>atom</a:t>
                </a:r>
              </a:p>
            </p:txBody>
          </p:sp>
        </p:grpSp>
        <p:sp>
          <p:nvSpPr>
            <p:cNvPr id="16" name="Rettangolo 15"/>
            <p:cNvSpPr/>
            <p:nvPr/>
          </p:nvSpPr>
          <p:spPr>
            <a:xfrm>
              <a:off x="3969221" y="4542219"/>
              <a:ext cx="57606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50000"/>
                </a:lnSpc>
              </a:pPr>
              <a:r>
                <a:rPr lang="en-US" sz="3200" dirty="0"/>
                <a:t>-</a:t>
              </a:r>
              <a:endParaRPr lang="it-IT" sz="3200" i="1" u="sng" dirty="0"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7" name="Rettangolo 16"/>
            <p:cNvSpPr/>
            <p:nvPr/>
          </p:nvSpPr>
          <p:spPr>
            <a:xfrm>
              <a:off x="7964910" y="4554005"/>
              <a:ext cx="423514" cy="738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en-US" sz="2800" dirty="0"/>
                <a:t>+</a:t>
              </a:r>
              <a:endParaRPr lang="it-IT" sz="2800" i="1" u="sng" dirty="0"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4138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-4500000">
            <a:off x="-756608" y="2517131"/>
            <a:ext cx="4281920" cy="119825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it-IT" sz="400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ELECTRIC </a:t>
            </a:r>
            <a:br>
              <a:rPr lang="it-IT" sz="400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it-IT" sz="400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CHARGE</a:t>
            </a:r>
          </a:p>
        </p:txBody>
      </p:sp>
      <p:sp>
        <p:nvSpPr>
          <p:cNvPr id="3" name="Rettangolo 2"/>
          <p:cNvSpPr/>
          <p:nvPr/>
        </p:nvSpPr>
        <p:spPr>
          <a:xfrm>
            <a:off x="4139952" y="908720"/>
            <a:ext cx="38164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Electric charge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/>
              <a:t>as a fundamental property of some subatomic particles.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62"/>
          <a:stretch/>
        </p:blipFill>
        <p:spPr bwMode="auto">
          <a:xfrm>
            <a:off x="4680012" y="1988840"/>
            <a:ext cx="2736304" cy="255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tangolo 5"/>
          <p:cNvSpPr/>
          <p:nvPr/>
        </p:nvSpPr>
        <p:spPr>
          <a:xfrm>
            <a:off x="3635896" y="4725144"/>
            <a:ext cx="52565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/>
              <a:t>Inside an atom there are:</a:t>
            </a:r>
          </a:p>
          <a:p>
            <a:pPr algn="just">
              <a:lnSpc>
                <a:spcPct val="150000"/>
              </a:lnSpc>
            </a:pPr>
            <a:r>
              <a:rPr lang="en-US" dirty="0"/>
              <a:t>- </a:t>
            </a:r>
            <a:r>
              <a:rPr lang="en-US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Protons</a:t>
            </a:r>
            <a:r>
              <a:rPr lang="en-US" dirty="0"/>
              <a:t> 	have a positive charge</a:t>
            </a:r>
            <a:endParaRPr lang="it-IT" dirty="0"/>
          </a:p>
          <a:p>
            <a:pPr algn="just">
              <a:lnSpc>
                <a:spcPct val="150000"/>
              </a:lnSpc>
            </a:pPr>
            <a:r>
              <a:rPr lang="en-US" dirty="0"/>
              <a:t>- </a:t>
            </a:r>
            <a:r>
              <a:rPr lang="en-US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Electrons</a:t>
            </a:r>
            <a:r>
              <a:rPr lang="en-US" dirty="0"/>
              <a:t> 	have a negative charge</a:t>
            </a:r>
            <a:endParaRPr lang="it-IT" dirty="0"/>
          </a:p>
          <a:p>
            <a:pPr algn="just">
              <a:lnSpc>
                <a:spcPct val="150000"/>
              </a:lnSpc>
            </a:pPr>
            <a:r>
              <a:rPr lang="en-US" dirty="0"/>
              <a:t>- </a:t>
            </a:r>
            <a:r>
              <a:rPr lang="en-US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Neutrons</a:t>
            </a:r>
            <a:r>
              <a:rPr lang="en-US" dirty="0"/>
              <a:t> 	have no charge (neutral)</a:t>
            </a:r>
            <a:endParaRPr lang="it-IT" dirty="0"/>
          </a:p>
        </p:txBody>
      </p:sp>
      <p:grpSp>
        <p:nvGrpSpPr>
          <p:cNvPr id="10" name="Gruppo 9"/>
          <p:cNvGrpSpPr/>
          <p:nvPr/>
        </p:nvGrpSpPr>
        <p:grpSpPr>
          <a:xfrm>
            <a:off x="4923656" y="5450408"/>
            <a:ext cx="512440" cy="792088"/>
            <a:chOff x="4932040" y="5013176"/>
            <a:chExt cx="512440" cy="792088"/>
          </a:xfrm>
        </p:grpSpPr>
        <p:cxnSp>
          <p:nvCxnSpPr>
            <p:cNvPr id="8" name="Connettore 2 7"/>
            <p:cNvCxnSpPr/>
            <p:nvPr/>
          </p:nvCxnSpPr>
          <p:spPr>
            <a:xfrm>
              <a:off x="4932040" y="5013176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1" name="Connettore 2 10"/>
            <p:cNvCxnSpPr/>
            <p:nvPr/>
          </p:nvCxnSpPr>
          <p:spPr>
            <a:xfrm>
              <a:off x="4940424" y="5445224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2" name="Connettore 2 11"/>
            <p:cNvCxnSpPr/>
            <p:nvPr/>
          </p:nvCxnSpPr>
          <p:spPr>
            <a:xfrm>
              <a:off x="4932040" y="5805264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17483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-4500000">
            <a:off x="-1012010" y="2985144"/>
            <a:ext cx="4812175" cy="778115"/>
          </a:xfrm>
        </p:spPr>
        <p:txBody>
          <a:bodyPr/>
          <a:lstStyle/>
          <a:p>
            <a:pPr algn="ctr"/>
            <a:r>
              <a:rPr lang="it-IT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COULOMB</a:t>
            </a:r>
          </a:p>
        </p:txBody>
      </p:sp>
      <p:sp>
        <p:nvSpPr>
          <p:cNvPr id="3" name="Rettangolo 2"/>
          <p:cNvSpPr/>
          <p:nvPr/>
        </p:nvSpPr>
        <p:spPr>
          <a:xfrm>
            <a:off x="3851920" y="1375608"/>
            <a:ext cx="28803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Particles of </a:t>
            </a:r>
            <a:r>
              <a:rPr lang="en-US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opposite charges </a:t>
            </a:r>
            <a:r>
              <a:rPr lang="en-US" dirty="0"/>
              <a:t>are attracted to each other</a:t>
            </a:r>
          </a:p>
          <a:p>
            <a:pPr algn="just"/>
            <a:endParaRPr lang="it-IT" dirty="0"/>
          </a:p>
          <a:p>
            <a:pPr algn="just"/>
            <a:r>
              <a:rPr lang="en-US" dirty="0"/>
              <a:t>Particles of 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equal charges </a:t>
            </a:r>
            <a:r>
              <a:rPr lang="en-US" dirty="0"/>
              <a:t>are repelled</a:t>
            </a:r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3995936" y="4178761"/>
            <a:ext cx="46668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The SI (</a:t>
            </a:r>
            <a:r>
              <a:rPr lang="en-US" i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Systeme</a:t>
            </a:r>
            <a:r>
              <a:rPr lang="it-IT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International</a:t>
            </a:r>
            <a:r>
              <a:rPr lang="en-US" dirty="0"/>
              <a:t>) unit for charge is the</a:t>
            </a:r>
            <a:r>
              <a:rPr lang="it-IT" dirty="0"/>
              <a:t> 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coulomb (C)</a:t>
            </a:r>
          </a:p>
          <a:p>
            <a:pPr algn="just"/>
            <a:endParaRPr lang="it-IT" dirty="0"/>
          </a:p>
          <a:p>
            <a:pPr algn="just"/>
            <a:r>
              <a:rPr lang="en-US" dirty="0"/>
              <a:t>It takes </a:t>
            </a:r>
            <a:r>
              <a:rPr lang="en-US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6.25 x 10</a:t>
            </a:r>
            <a:r>
              <a:rPr lang="en-US" baseline="300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18</a:t>
            </a:r>
            <a:r>
              <a:rPr lang="en-US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/>
              <a:t>protons to equal one coulomb!</a:t>
            </a:r>
            <a:endParaRPr lang="it-IT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483989"/>
            <a:ext cx="1714500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5860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-4500000">
            <a:off x="-1282459" y="2874175"/>
            <a:ext cx="5236553" cy="1326527"/>
          </a:xfrm>
        </p:spPr>
        <p:txBody>
          <a:bodyPr>
            <a:noAutofit/>
          </a:bodyPr>
          <a:lstStyle/>
          <a:p>
            <a:pPr algn="ctr"/>
            <a:r>
              <a:rPr lang="it-IT" sz="3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/>
              </a:rPr>
              <a:t>CONDUCTOR </a:t>
            </a:r>
            <a:br>
              <a:rPr lang="it-IT" sz="3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/>
              </a:rPr>
            </a:br>
            <a:r>
              <a:rPr lang="it-IT" sz="3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/>
              </a:rPr>
              <a:t>AND INSULATOR</a:t>
            </a:r>
          </a:p>
        </p:txBody>
      </p:sp>
      <p:sp>
        <p:nvSpPr>
          <p:cNvPr id="5" name="Rettangolo 4"/>
          <p:cNvSpPr/>
          <p:nvPr/>
        </p:nvSpPr>
        <p:spPr>
          <a:xfrm>
            <a:off x="3779912" y="1412776"/>
            <a:ext cx="5184576" cy="1451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82880" lvl="0" algn="just">
              <a:spcAft>
                <a:spcPts val="1000"/>
              </a:spcAft>
            </a:pPr>
            <a:r>
              <a:rPr lang="en-US" sz="2000" dirty="0"/>
              <a:t>A </a:t>
            </a:r>
            <a:r>
              <a:rPr lang="en-US" sz="2000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conductor</a:t>
            </a:r>
            <a:r>
              <a:rPr lang="en-US" sz="2000" dirty="0"/>
              <a:t> is something which freely allows the motion of electric charge. </a:t>
            </a:r>
          </a:p>
          <a:p>
            <a:pPr marR="182880" lvl="0" algn="just">
              <a:spcAft>
                <a:spcPts val="1000"/>
              </a:spcAft>
            </a:pPr>
            <a:r>
              <a:rPr lang="en-US" sz="2000" dirty="0"/>
              <a:t>An </a:t>
            </a:r>
            <a:r>
              <a:rPr lang="en-US" sz="2000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insulator</a:t>
            </a:r>
            <a:r>
              <a:rPr lang="en-US" sz="2000" dirty="0"/>
              <a:t> is the opposite; it greatly resists the flow of charge.</a:t>
            </a:r>
            <a:endParaRPr lang="it-IT" sz="2000" dirty="0">
              <a:latin typeface="Calibri"/>
              <a:ea typeface="Calibri"/>
              <a:cs typeface="Times New Roman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71" r="67809" b="45640"/>
          <a:stretch/>
        </p:blipFill>
        <p:spPr bwMode="auto">
          <a:xfrm>
            <a:off x="3779912" y="3356992"/>
            <a:ext cx="1844368" cy="902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72" t="12193" b="50000"/>
          <a:stretch/>
        </p:blipFill>
        <p:spPr bwMode="auto">
          <a:xfrm>
            <a:off x="6588224" y="3378012"/>
            <a:ext cx="1728192" cy="902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ttangolo 6"/>
          <p:cNvSpPr/>
          <p:nvPr/>
        </p:nvSpPr>
        <p:spPr>
          <a:xfrm>
            <a:off x="3779912" y="4577740"/>
            <a:ext cx="1872208" cy="15183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82880" lvl="0" algn="ctr">
              <a:spcAft>
                <a:spcPts val="1000"/>
              </a:spcAft>
            </a:pPr>
            <a:r>
              <a:rPr lang="en-US" sz="1400" i="1" dirty="0">
                <a:solidFill>
                  <a:schemeClr val="accent3"/>
                </a:solidFill>
              </a:rPr>
              <a:t>Conductors</a:t>
            </a:r>
          </a:p>
          <a:p>
            <a:pPr marR="182880" lvl="0" algn="ctr">
              <a:spcAft>
                <a:spcPts val="1000"/>
              </a:spcAft>
            </a:pPr>
            <a:r>
              <a:rPr lang="en-US" sz="1400" i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eg</a:t>
            </a:r>
            <a:r>
              <a:rPr lang="en-US" sz="1400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. Copper cable</a:t>
            </a:r>
          </a:p>
          <a:p>
            <a:pPr marR="182880" lvl="0" algn="ctr">
              <a:spcAft>
                <a:spcPts val="1000"/>
              </a:spcAft>
            </a:pPr>
            <a:r>
              <a:rPr lang="en-US" sz="1600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Water – Gold Silver – Platinum Metals</a:t>
            </a:r>
          </a:p>
        </p:txBody>
      </p:sp>
      <p:sp>
        <p:nvSpPr>
          <p:cNvPr id="8" name="Rettangolo 7"/>
          <p:cNvSpPr/>
          <p:nvPr/>
        </p:nvSpPr>
        <p:spPr>
          <a:xfrm>
            <a:off x="6516216" y="4509120"/>
            <a:ext cx="1872208" cy="651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82880" lvl="0" algn="ctr">
              <a:spcAft>
                <a:spcPts val="1000"/>
              </a:spcAft>
            </a:pPr>
            <a:r>
              <a:rPr lang="en-US" sz="1400" i="1" dirty="0">
                <a:solidFill>
                  <a:schemeClr val="accent3"/>
                </a:solidFill>
              </a:rPr>
              <a:t>Insulators</a:t>
            </a:r>
          </a:p>
          <a:p>
            <a:pPr marR="182880" lvl="0" algn="ctr">
              <a:spcAft>
                <a:spcPts val="1000"/>
              </a:spcAft>
            </a:pPr>
            <a:r>
              <a:rPr lang="en-US" sz="1400" i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eg</a:t>
            </a:r>
            <a:r>
              <a:rPr lang="en-US" sz="1400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. Plastic sheet</a:t>
            </a:r>
          </a:p>
        </p:txBody>
      </p:sp>
      <p:sp>
        <p:nvSpPr>
          <p:cNvPr id="3" name="Rettangolo 2"/>
          <p:cNvSpPr/>
          <p:nvPr/>
        </p:nvSpPr>
        <p:spPr>
          <a:xfrm>
            <a:off x="6427263" y="5301208"/>
            <a:ext cx="20501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82880" lvl="0" algn="ctr">
              <a:spcAft>
                <a:spcPts val="1000"/>
              </a:spcAft>
            </a:pPr>
            <a:r>
              <a:rPr lang="en-US" sz="1600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Rubber – Ceramic Wood</a:t>
            </a:r>
          </a:p>
        </p:txBody>
      </p:sp>
    </p:spTree>
    <p:extLst>
      <p:ext uri="{BB962C8B-B14F-4D97-AF65-F5344CB8AC3E}">
        <p14:creationId xmlns:p14="http://schemas.microsoft.com/office/powerpoint/2010/main" val="115341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-4500000">
            <a:off x="-828887" y="2484793"/>
            <a:ext cx="4402392" cy="129013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it-IT" sz="400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ELECTRIC </a:t>
            </a:r>
            <a:br>
              <a:rPr lang="it-IT" sz="400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it-IT" sz="400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CURRENT</a:t>
            </a:r>
          </a:p>
        </p:txBody>
      </p:sp>
      <p:sp>
        <p:nvSpPr>
          <p:cNvPr id="4" name="Rettangolo 3"/>
          <p:cNvSpPr/>
          <p:nvPr/>
        </p:nvSpPr>
        <p:spPr>
          <a:xfrm>
            <a:off x="3978188" y="69269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92D050"/>
                </a:solidFill>
              </a:rPr>
              <a:t>Electric current</a:t>
            </a:r>
            <a:r>
              <a:rPr lang="en-US" dirty="0">
                <a:solidFill>
                  <a:srgbClr val="92D050"/>
                </a:solidFill>
              </a:rPr>
              <a:t> </a:t>
            </a:r>
            <a:r>
              <a:rPr lang="en-US" dirty="0"/>
              <a:t>is the ordered flow of negative electric charge. </a:t>
            </a:r>
          </a:p>
          <a:p>
            <a:pPr>
              <a:lnSpc>
                <a:spcPct val="150000"/>
              </a:lnSpc>
            </a:pPr>
            <a:r>
              <a:rPr lang="en-US" dirty="0"/>
              <a:t>Typically the negative electric charge is </a:t>
            </a:r>
            <a:r>
              <a:rPr lang="en-US" dirty="0">
                <a:solidFill>
                  <a:srgbClr val="92D050"/>
                </a:solidFill>
              </a:rPr>
              <a:t>electrons.</a:t>
            </a:r>
            <a:endParaRPr lang="it-IT" dirty="0">
              <a:solidFill>
                <a:srgbClr val="92D050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3978188" y="2564904"/>
            <a:ext cx="4572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In fact  “</a:t>
            </a:r>
            <a:r>
              <a:rPr lang="en-US" i="1" dirty="0">
                <a:solidFill>
                  <a:srgbClr val="92D050"/>
                </a:solidFill>
              </a:rPr>
              <a:t>conventional current</a:t>
            </a:r>
            <a:r>
              <a:rPr lang="en-US" dirty="0"/>
              <a:t>” , which is what is used by all electrical engineers, is the flow of positive charge.</a:t>
            </a:r>
            <a:endParaRPr lang="it-IT" dirty="0"/>
          </a:p>
        </p:txBody>
      </p:sp>
      <p:grpSp>
        <p:nvGrpSpPr>
          <p:cNvPr id="13" name="Gruppo 12"/>
          <p:cNvGrpSpPr/>
          <p:nvPr/>
        </p:nvGrpSpPr>
        <p:grpSpPr>
          <a:xfrm>
            <a:off x="4800919" y="4293096"/>
            <a:ext cx="2857500" cy="1910516"/>
            <a:chOff x="4800919" y="4611041"/>
            <a:chExt cx="2857500" cy="1910516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263" b="20912"/>
            <a:stretch/>
          </p:blipFill>
          <p:spPr bwMode="auto">
            <a:xfrm>
              <a:off x="4800919" y="4980373"/>
              <a:ext cx="2857500" cy="11718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Rettangolo 6"/>
            <p:cNvSpPr/>
            <p:nvPr/>
          </p:nvSpPr>
          <p:spPr>
            <a:xfrm>
              <a:off x="5117752" y="6152225"/>
              <a:ext cx="229287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dirty="0">
                  <a:solidFill>
                    <a:schemeClr val="accent2"/>
                  </a:solidFill>
                </a:rPr>
                <a:t>conventional current</a:t>
              </a:r>
              <a:endParaRPr lang="it-IT" dirty="0">
                <a:solidFill>
                  <a:schemeClr val="accent2"/>
                </a:solidFill>
              </a:endParaRPr>
            </a:p>
          </p:txBody>
        </p:sp>
        <p:sp>
          <p:nvSpPr>
            <p:cNvPr id="9" name="Rettangolo 8"/>
            <p:cNvSpPr/>
            <p:nvPr/>
          </p:nvSpPr>
          <p:spPr>
            <a:xfrm>
              <a:off x="5220072" y="4611041"/>
              <a:ext cx="191937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tx2">
                      <a:lumMod val="90000"/>
                    </a:schemeClr>
                  </a:solidFill>
                </a:rPr>
                <a:t>flow of electrons</a:t>
              </a:r>
              <a:endParaRPr lang="it-IT" dirty="0">
                <a:solidFill>
                  <a:schemeClr val="tx2">
                    <a:lumMod val="9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1981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BB6DDB-6C2B-4896-A66B-905CF51AA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How </a:t>
            </a:r>
            <a:r>
              <a:rPr lang="it-IT" dirty="0" err="1"/>
              <a:t>electricity</a:t>
            </a:r>
            <a:r>
              <a:rPr lang="it-IT" dirty="0"/>
              <a:t> works?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367488F-6141-428F-8388-D66FAADCB6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>
                <a:hlinkClick r:id="rId2"/>
              </a:rPr>
              <a:t>https://www.youtube.com/watch?v=mc979OhitAg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54141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Riquadri">
  <a:themeElements>
    <a:clrScheme name="Personalizzato 1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80B225"/>
      </a:accent5>
      <a:accent6>
        <a:srgbClr val="20768C"/>
      </a:accent6>
      <a:hlink>
        <a:srgbClr val="7AB6E8"/>
      </a:hlink>
      <a:folHlink>
        <a:srgbClr val="83B0D3"/>
      </a:folHlink>
    </a:clrScheme>
    <a:fontScheme name="Riquadri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iquadri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TM01859865[[fn=Riquadri]]</Template>
  <TotalTime>750</TotalTime>
  <Words>1233</Words>
  <Application>Microsoft Office PowerPoint</Application>
  <PresentationFormat>Presentazione su schermo (4:3)</PresentationFormat>
  <Paragraphs>182</Paragraphs>
  <Slides>31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31</vt:i4>
      </vt:variant>
    </vt:vector>
  </HeadingPairs>
  <TitlesOfParts>
    <vt:vector size="39" baseType="lpstr">
      <vt:lpstr>Arial</vt:lpstr>
      <vt:lpstr>Calibri</vt:lpstr>
      <vt:lpstr>Cambria</vt:lpstr>
      <vt:lpstr>Cambria Math</vt:lpstr>
      <vt:lpstr>Rockwell</vt:lpstr>
      <vt:lpstr>Symbol</vt:lpstr>
      <vt:lpstr>Wingdings</vt:lpstr>
      <vt:lpstr>Riquadri</vt:lpstr>
      <vt:lpstr>ELECTRICITY</vt:lpstr>
      <vt:lpstr>TOPIC</vt:lpstr>
      <vt:lpstr>AIM</vt:lpstr>
      <vt:lpstr>What is electricity?</vt:lpstr>
      <vt:lpstr>ELECTRIC  CHARGE</vt:lpstr>
      <vt:lpstr>COULOMB</vt:lpstr>
      <vt:lpstr>CONDUCTOR  AND INSULATOR</vt:lpstr>
      <vt:lpstr>ELECTRIC  CURRENT</vt:lpstr>
      <vt:lpstr>How electricity works?</vt:lpstr>
      <vt:lpstr>ELECTRIC  CURRENT</vt:lpstr>
      <vt:lpstr>AMPERE</vt:lpstr>
      <vt:lpstr>ELECTRIC  VOLTAGE</vt:lpstr>
      <vt:lpstr>VOLT</vt:lpstr>
      <vt:lpstr>VOLT</vt:lpstr>
      <vt:lpstr>ELECTRIC  CIRCUIT</vt:lpstr>
      <vt:lpstr>ELECTRIC  RESISTANCE</vt:lpstr>
      <vt:lpstr>OHM</vt:lpstr>
      <vt:lpstr>First Ohm’s Law</vt:lpstr>
      <vt:lpstr> Ohm’s Pyramid</vt:lpstr>
      <vt:lpstr>Ohm’s Pyramid</vt:lpstr>
      <vt:lpstr>Ohm’s Pyramid</vt:lpstr>
      <vt:lpstr>Ohm’s law</vt:lpstr>
      <vt:lpstr>ELECTRIC  POWER</vt:lpstr>
      <vt:lpstr>Refresh the main topic</vt:lpstr>
      <vt:lpstr>Excercise</vt:lpstr>
      <vt:lpstr>SERIES  CIRCUIT</vt:lpstr>
      <vt:lpstr>SERIES  CIRCUIT</vt:lpstr>
      <vt:lpstr>PARALLEL  CIRCUIT</vt:lpstr>
      <vt:lpstr>PARALLEL  CIRCUIT</vt:lpstr>
      <vt:lpstr>Watch the video</vt:lpstr>
      <vt:lpstr>Thanks for the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ELECTRICITY</dc:title>
  <dc:creator>PC</dc:creator>
  <cp:lastModifiedBy>francesco spina</cp:lastModifiedBy>
  <cp:revision>105</cp:revision>
  <dcterms:created xsi:type="dcterms:W3CDTF">2016-10-16T10:45:59Z</dcterms:created>
  <dcterms:modified xsi:type="dcterms:W3CDTF">2020-02-27T09:36:41Z</dcterms:modified>
</cp:coreProperties>
</file>